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86" r:id="rId2"/>
    <p:sldId id="296" r:id="rId3"/>
    <p:sldId id="287" r:id="rId4"/>
    <p:sldId id="288" r:id="rId5"/>
    <p:sldId id="272" r:id="rId6"/>
    <p:sldId id="299" r:id="rId7"/>
    <p:sldId id="297" r:id="rId8"/>
    <p:sldId id="300" r:id="rId9"/>
    <p:sldId id="294" r:id="rId10"/>
    <p:sldId id="295" r:id="rId11"/>
    <p:sldId id="293" r:id="rId12"/>
    <p:sldId id="289" r:id="rId13"/>
    <p:sldId id="290" r:id="rId14"/>
    <p:sldId id="291" r:id="rId15"/>
    <p:sldId id="261" r:id="rId16"/>
    <p:sldId id="266" r:id="rId17"/>
    <p:sldId id="285" r:id="rId18"/>
    <p:sldId id="265" r:id="rId19"/>
    <p:sldId id="258" r:id="rId20"/>
    <p:sldId id="298" r:id="rId21"/>
    <p:sldId id="273" r:id="rId22"/>
    <p:sldId id="275" r:id="rId23"/>
    <p:sldId id="268" r:id="rId24"/>
    <p:sldId id="26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343"/>
    <a:srgbClr val="010203"/>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83696" autoAdjust="0"/>
  </p:normalViewPr>
  <p:slideViewPr>
    <p:cSldViewPr snapToGrid="0">
      <p:cViewPr varScale="1">
        <p:scale>
          <a:sx n="84" d="100"/>
          <a:sy n="84" d="100"/>
        </p:scale>
        <p:origin x="84"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64D8D0-213F-4305-A759-67DA8E586E61}" type="datetimeFigureOut">
              <a:rPr lang="en-US" smtClean="0"/>
              <a:t>10/15/2017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393D1E-8707-45EC-B276-6C8FE85E9059}" type="slidenum">
              <a:rPr lang="en-US" smtClean="0"/>
              <a:t>‹#›</a:t>
            </a:fld>
            <a:endParaRPr lang="en-US"/>
          </a:p>
        </p:txBody>
      </p:sp>
    </p:spTree>
    <p:extLst>
      <p:ext uri="{BB962C8B-B14F-4D97-AF65-F5344CB8AC3E}">
        <p14:creationId xmlns:p14="http://schemas.microsoft.com/office/powerpoint/2010/main" val="709028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DevOps How To Put Value For All Into A Value Stream Mapping</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Value Stream Mapping (VSM) is the first and by far the most important part of your DevOps Journey. Learn how to get started with the VSM and how to keep the discussion going. We will also cover the importance of doing a VSM, requirements you should adopt for a VSM including the basics: Who, What, Where, When, Why and How. You will learn how to make your VSM successful from prep to results.</a:t>
            </a:r>
          </a:p>
          <a:p>
            <a:r>
              <a:rPr lang="en-US" sz="1200" kern="1200" dirty="0">
                <a:solidFill>
                  <a:schemeClr val="tx1"/>
                </a:solidFill>
                <a:effectLst/>
                <a:latin typeface="+mn-lt"/>
                <a:ea typeface="+mn-ea"/>
                <a:cs typeface="+mn-cs"/>
              </a:rPr>
              <a:t>Learn how to get started with the VSM and how to keep the discussion going. We will also cover the importance of doing a VSM and requirements you should adapt for a good VSM. Sample Visio Document templates, PowerPoints, sample agenda, checklists, and more will be supplied. Expect to be fully engaged. During a VSM, the audience has to be captured and fully engaged, learn from this session how it is done. In this session, we will review several Value Stream Mappings showing before and after diagrams. Examples use CI/CD pipeline improvements or creation.</a:t>
            </a:r>
          </a:p>
          <a:p>
            <a:r>
              <a:rPr lang="en-US" sz="1200" kern="1200" dirty="0">
                <a:solidFill>
                  <a:schemeClr val="tx1"/>
                </a:solidFill>
                <a:effectLst/>
                <a:latin typeface="+mn-lt"/>
                <a:ea typeface="+mn-ea"/>
                <a:cs typeface="+mn-cs"/>
              </a:rPr>
              <a:t>The basics are not as basic as you might think, learn: Who, What, Where, When, Why &amp; How</a:t>
            </a:r>
          </a:p>
          <a:p>
            <a:pPr lvl="0"/>
            <a:r>
              <a:rPr lang="en-US" sz="1200" kern="1200" dirty="0">
                <a:solidFill>
                  <a:schemeClr val="tx1"/>
                </a:solidFill>
                <a:effectLst/>
                <a:latin typeface="+mn-lt"/>
                <a:ea typeface="+mn-ea"/>
                <a:cs typeface="+mn-cs"/>
              </a:rPr>
              <a:t>Who ...will you be engaging at each step </a:t>
            </a:r>
          </a:p>
          <a:p>
            <a:pPr lvl="0"/>
            <a:r>
              <a:rPr lang="en-US" sz="1200" kern="1200" dirty="0">
                <a:solidFill>
                  <a:schemeClr val="tx1"/>
                </a:solidFill>
                <a:effectLst/>
                <a:latin typeface="+mn-lt"/>
                <a:ea typeface="+mn-ea"/>
                <a:cs typeface="+mn-cs"/>
              </a:rPr>
              <a:t>What ... discussions to have at different phases to different people, what should be included with VSM, more </a:t>
            </a:r>
          </a:p>
          <a:p>
            <a:pPr lvl="0"/>
            <a:r>
              <a:rPr lang="en-US" sz="1200" kern="1200" dirty="0">
                <a:solidFill>
                  <a:schemeClr val="tx1"/>
                </a:solidFill>
                <a:effectLst/>
                <a:latin typeface="+mn-lt"/>
                <a:ea typeface="+mn-ea"/>
                <a:cs typeface="+mn-cs"/>
              </a:rPr>
              <a:t>Where ... the meetings/discussions should take place for the greatest impact and flexibility </a:t>
            </a:r>
          </a:p>
          <a:p>
            <a:pPr lvl="0"/>
            <a:r>
              <a:rPr lang="en-US" sz="1200" kern="1200" dirty="0">
                <a:solidFill>
                  <a:schemeClr val="tx1"/>
                </a:solidFill>
                <a:effectLst/>
                <a:latin typeface="+mn-lt"/>
                <a:ea typeface="+mn-ea"/>
                <a:cs typeface="+mn-cs"/>
              </a:rPr>
              <a:t>Why ... are you having another meeting, need to get engaged with DevOps, need to do VSM, need to engage various departments, etc. </a:t>
            </a:r>
          </a:p>
          <a:p>
            <a:pPr lvl="0"/>
            <a:r>
              <a:rPr lang="en-US" sz="1200" kern="1200" dirty="0">
                <a:solidFill>
                  <a:schemeClr val="tx1"/>
                </a:solidFill>
                <a:effectLst/>
                <a:latin typeface="+mn-lt"/>
                <a:ea typeface="+mn-ea"/>
                <a:cs typeface="+mn-cs"/>
              </a:rPr>
              <a:t>How ... to run a VSM. How to have discussions with different people at different stages to ensure success, How to plan and get RESULTS. </a:t>
            </a:r>
          </a:p>
          <a:p>
            <a:r>
              <a:rPr lang="en-US" sz="1200" kern="1200" dirty="0">
                <a:solidFill>
                  <a:schemeClr val="tx1"/>
                </a:solidFill>
                <a:effectLst/>
                <a:latin typeface="+mn-lt"/>
                <a:ea typeface="+mn-ea"/>
                <a:cs typeface="+mn-cs"/>
              </a:rPr>
              <a:t>You will learn how to make your VSM successful from preparation to results.</a:t>
            </a:r>
          </a:p>
          <a:p>
            <a:r>
              <a:rPr lang="en-US" sz="1200" kern="1200" dirty="0">
                <a:solidFill>
                  <a:schemeClr val="tx1"/>
                </a:solidFill>
                <a:effectLst/>
                <a:latin typeface="+mn-lt"/>
                <a:ea typeface="+mn-ea"/>
                <a:cs typeface="+mn-cs"/>
              </a:rPr>
              <a:t>The Value Stream Mapping is critically important but it is only a small part of the solution. Please see Dan’s other session on “DevOps Journey at Overdrive” for the rest of the story.</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994216-F9EE-4578-8C57-39E3A4EBAE3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156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fld id="{716ADE6C-1B6B-435D-8521-5097B11251C3}" type="slidenum">
              <a:rPr lang="en-AU" smtClean="0"/>
              <a:t>10</a:t>
            </a:fld>
            <a:endParaRPr lang="en-AU"/>
          </a:p>
        </p:txBody>
      </p:sp>
    </p:spTree>
    <p:extLst>
      <p:ext uri="{BB962C8B-B14F-4D97-AF65-F5344CB8AC3E}">
        <p14:creationId xmlns:p14="http://schemas.microsoft.com/office/powerpoint/2010/main" val="2091271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1"/>
          </p:nvPr>
        </p:nvSpPr>
        <p:spPr/>
        <p:txBody>
          <a:bodyPr/>
          <a:lstStyle/>
          <a:p>
            <a:fld id="{38EEC551-8CDA-4EB6-89BB-2A86C9F091C8}" type="datetime8">
              <a:rPr lang="en-US" smtClean="0"/>
              <a:t>10/15/2017 8:12 PM</a:t>
            </a:fld>
            <a:endParaRPr lang="en-US" dirty="0"/>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43196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12</a:t>
            </a:fld>
            <a:endParaRPr lang="en-US"/>
          </a:p>
        </p:txBody>
      </p:sp>
    </p:spTree>
    <p:extLst>
      <p:ext uri="{BB962C8B-B14F-4D97-AF65-F5344CB8AC3E}">
        <p14:creationId xmlns:p14="http://schemas.microsoft.com/office/powerpoint/2010/main" val="4164131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13</a:t>
            </a:fld>
            <a:endParaRPr lang="en-US"/>
          </a:p>
        </p:txBody>
      </p:sp>
    </p:spTree>
    <p:extLst>
      <p:ext uri="{BB962C8B-B14F-4D97-AF65-F5344CB8AC3E}">
        <p14:creationId xmlns:p14="http://schemas.microsoft.com/office/powerpoint/2010/main" val="427488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14</a:t>
            </a:fld>
            <a:endParaRPr lang="en-US"/>
          </a:p>
        </p:txBody>
      </p:sp>
    </p:spTree>
    <p:extLst>
      <p:ext uri="{BB962C8B-B14F-4D97-AF65-F5344CB8AC3E}">
        <p14:creationId xmlns:p14="http://schemas.microsoft.com/office/powerpoint/2010/main" val="1492443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10/15/2017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904591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16</a:t>
            </a:fld>
            <a:endParaRPr lang="en-US"/>
          </a:p>
        </p:txBody>
      </p:sp>
    </p:spTree>
    <p:extLst>
      <p:ext uri="{BB962C8B-B14F-4D97-AF65-F5344CB8AC3E}">
        <p14:creationId xmlns:p14="http://schemas.microsoft.com/office/powerpoint/2010/main" val="1488055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17</a:t>
            </a:fld>
            <a:endParaRPr lang="en-US"/>
          </a:p>
        </p:txBody>
      </p:sp>
    </p:spTree>
    <p:extLst>
      <p:ext uri="{BB962C8B-B14F-4D97-AF65-F5344CB8AC3E}">
        <p14:creationId xmlns:p14="http://schemas.microsoft.com/office/powerpoint/2010/main" val="3086165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18</a:t>
            </a:fld>
            <a:endParaRPr lang="en-US"/>
          </a:p>
        </p:txBody>
      </p:sp>
    </p:spTree>
    <p:extLst>
      <p:ext uri="{BB962C8B-B14F-4D97-AF65-F5344CB8AC3E}">
        <p14:creationId xmlns:p14="http://schemas.microsoft.com/office/powerpoint/2010/main" val="3552825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19</a:t>
            </a:fld>
            <a:endParaRPr lang="en-US"/>
          </a:p>
        </p:txBody>
      </p:sp>
    </p:spTree>
    <p:extLst>
      <p:ext uri="{BB962C8B-B14F-4D97-AF65-F5344CB8AC3E}">
        <p14:creationId xmlns:p14="http://schemas.microsoft.com/office/powerpoint/2010/main" val="2729852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2</a:t>
            </a:fld>
            <a:endParaRPr lang="en-US"/>
          </a:p>
        </p:txBody>
      </p:sp>
    </p:spTree>
    <p:extLst>
      <p:ext uri="{BB962C8B-B14F-4D97-AF65-F5344CB8AC3E}">
        <p14:creationId xmlns:p14="http://schemas.microsoft.com/office/powerpoint/2010/main" val="3481177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20</a:t>
            </a:fld>
            <a:endParaRPr lang="en-US"/>
          </a:p>
        </p:txBody>
      </p:sp>
    </p:spTree>
    <p:extLst>
      <p:ext uri="{BB962C8B-B14F-4D97-AF65-F5344CB8AC3E}">
        <p14:creationId xmlns:p14="http://schemas.microsoft.com/office/powerpoint/2010/main" val="1394061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21</a:t>
            </a:fld>
            <a:endParaRPr lang="en-US"/>
          </a:p>
        </p:txBody>
      </p:sp>
    </p:spTree>
    <p:extLst>
      <p:ext uri="{BB962C8B-B14F-4D97-AF65-F5344CB8AC3E}">
        <p14:creationId xmlns:p14="http://schemas.microsoft.com/office/powerpoint/2010/main" val="2024286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Feb-2017: Azure compliance coverag</a:t>
            </a:r>
            <a:r>
              <a:rPr lang="en-US" baseline="0" dirty="0"/>
              <a:t>e includes 54 offerings.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329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https://docs.microsoft.com/en-us/azure/security-center/security-center-intro</a:t>
            </a:r>
          </a:p>
          <a:p>
            <a:pPr rtl="0"/>
            <a:r>
              <a:rPr lang="en-US" b="1" dirty="0"/>
              <a:t>Why use Security Center?</a:t>
            </a:r>
          </a:p>
          <a:p>
            <a:pPr rtl="0"/>
            <a:r>
              <a:rPr lang="en-US" b="1" dirty="0"/>
              <a:t>Unified visibility and control</a:t>
            </a:r>
            <a:r>
              <a:rPr lang="en-US" dirty="0"/>
              <a:t>+ </a:t>
            </a:r>
          </a:p>
          <a:p>
            <a:pPr rtl="0"/>
            <a:r>
              <a:rPr lang="en-US" b="1" dirty="0"/>
              <a:t>Understand security state across hybrid workloads</a:t>
            </a:r>
            <a:r>
              <a:rPr lang="en-US" dirty="0"/>
              <a:t>. Manage security across all your hybrid cloud workloads – on-premises, Azure, and other cloud platforms – in one console. Built-in dashboards provide instant insights into security issues that require attention.</a:t>
            </a:r>
          </a:p>
          <a:p>
            <a:pPr rtl="0"/>
            <a:r>
              <a:rPr lang="en-US" b="1" dirty="0"/>
              <a:t>Visibility into cloud workloads</a:t>
            </a:r>
            <a:r>
              <a:rPr lang="en-US" dirty="0"/>
              <a:t>. Keep pace with rapidly changing cloud workloads. Automatically discover and onboard new resources created in your Azure subscriptions.</a:t>
            </a:r>
          </a:p>
          <a:p>
            <a:pPr rtl="0"/>
            <a:r>
              <a:rPr lang="en-US" b="1" dirty="0"/>
              <a:t>Centralized policy management</a:t>
            </a:r>
            <a:r>
              <a:rPr lang="en-US" dirty="0"/>
              <a:t>. Ensure compliance with company or regulatory security requirements by centrally managing security policies across all your hybrid cloud workloads.</a:t>
            </a:r>
          </a:p>
          <a:p>
            <a:pPr rtl="0"/>
            <a:r>
              <a:rPr lang="en-US" b="1" dirty="0"/>
              <a:t>Security data from many sources</a:t>
            </a:r>
            <a:r>
              <a:rPr lang="en-US" dirty="0"/>
              <a:t>. Collect, search, and analyze security data from a variety of sources, including connected partner solutions like network firewalls and other Microsoft services. </a:t>
            </a:r>
          </a:p>
          <a:p>
            <a:pPr rtl="0"/>
            <a:r>
              <a:rPr lang="en-US" b="1" dirty="0"/>
              <a:t>Integration with existing security workflows</a:t>
            </a:r>
            <a:r>
              <a:rPr lang="en-US" dirty="0"/>
              <a:t>. Access, integrate, and analyze security information using REST APIs to connect existing tools and processes.</a:t>
            </a:r>
          </a:p>
          <a:p>
            <a:pPr rtl="0"/>
            <a:r>
              <a:rPr lang="en-US" b="1" dirty="0"/>
              <a:t>Compliance reporting</a:t>
            </a:r>
            <a:r>
              <a:rPr lang="en-US" dirty="0"/>
              <a:t>. Use security data and insights to demonstrate compliance and easily generate evidence for auditors.</a:t>
            </a:r>
          </a:p>
          <a:p>
            <a:pPr rtl="0"/>
            <a:r>
              <a:rPr lang="en-US" dirty="0"/>
              <a:t>+ </a:t>
            </a:r>
          </a:p>
          <a:p>
            <a:pPr rtl="0"/>
            <a:r>
              <a:rPr lang="en-US" b="1" dirty="0"/>
              <a:t>Adaptive threat prevention</a:t>
            </a:r>
            <a:r>
              <a:rPr lang="en-US" dirty="0"/>
              <a:t>+ </a:t>
            </a:r>
          </a:p>
          <a:p>
            <a:pPr rtl="0"/>
            <a:r>
              <a:rPr lang="en-US" b="1" dirty="0"/>
              <a:t>Continuous security assessment</a:t>
            </a:r>
            <a:r>
              <a:rPr lang="en-US" dirty="0"/>
              <a:t>. Monitor the security of machines, networks, and Azure services using hundreds of built-in security assessments or create your own. Identify software and configurations that are vulnerable to attack.</a:t>
            </a:r>
          </a:p>
          <a:p>
            <a:pPr rtl="0"/>
            <a:r>
              <a:rPr lang="en-US" b="1" dirty="0"/>
              <a:t>Actionable recommendations</a:t>
            </a:r>
            <a:r>
              <a:rPr lang="en-US" dirty="0"/>
              <a:t>. Remediate security vulnerabilities before they can be exploited by attackers with prioritized, actionable security recommendations and built-in automation playbooks.</a:t>
            </a:r>
          </a:p>
          <a:p>
            <a:pPr rtl="0"/>
            <a:r>
              <a:rPr lang="en-US" b="1" dirty="0"/>
              <a:t>Adaptive application controls</a:t>
            </a:r>
            <a:r>
              <a:rPr lang="en-US" dirty="0"/>
              <a:t>. Block malware and other unwanted applications by applying whitelisting recommendations adapted to your specific Azure workloads and powered by machine learning. </a:t>
            </a:r>
          </a:p>
          <a:p>
            <a:pPr rtl="0"/>
            <a:r>
              <a:rPr lang="en-US" b="1" dirty="0"/>
              <a:t>Network access security</a:t>
            </a:r>
            <a:r>
              <a:rPr lang="en-US" dirty="0"/>
              <a:t>. Reduce the network attack surface with just-in-time, controlled access to management ports on Azure VMs, drastically reducing exposure to brute force and other network attacks.</a:t>
            </a:r>
          </a:p>
          <a:p>
            <a:pPr rtl="0"/>
            <a:r>
              <a:rPr lang="en-US" dirty="0"/>
              <a:t>+ </a:t>
            </a:r>
          </a:p>
          <a:p>
            <a:pPr rtl="0"/>
            <a:r>
              <a:rPr lang="en-US" b="1" dirty="0"/>
              <a:t>Intelligent threat detection and response</a:t>
            </a:r>
            <a:r>
              <a:rPr lang="en-US" dirty="0"/>
              <a:t>+ </a:t>
            </a:r>
          </a:p>
          <a:p>
            <a:pPr rtl="0"/>
            <a:r>
              <a:rPr lang="en-US" b="1" dirty="0"/>
              <a:t>Industry’s most extensive threat intelligence</a:t>
            </a:r>
            <a:r>
              <a:rPr lang="en-US" dirty="0"/>
              <a:t>. Tap into the Microsoft Intelligent Security Graph, which uses trillions of signals from Microsoft services and systems around the globe to identify new and evolving threats.</a:t>
            </a:r>
          </a:p>
          <a:p>
            <a:pPr rtl="0"/>
            <a:r>
              <a:rPr lang="en-US" b="1" dirty="0"/>
              <a:t>Advanced threat detection</a:t>
            </a:r>
            <a:r>
              <a:rPr lang="en-US" dirty="0"/>
              <a:t>. Use built-in behavioral analytics and machine learning to identify attacks and zero-day exploits. Monitor networks, machines, and cloud services for incoming attacks and post-breach activity.</a:t>
            </a:r>
          </a:p>
          <a:p>
            <a:pPr rtl="0"/>
            <a:r>
              <a:rPr lang="en-US" b="1" dirty="0"/>
              <a:t>Prioritized alerts and Incidents</a:t>
            </a:r>
            <a:r>
              <a:rPr lang="en-US" dirty="0"/>
              <a:t>. Focus on the most critical threats first with prioritized security alerts and incidents that map alerts of different types into a single attack campaign. Create your own custom security alerts as well.</a:t>
            </a:r>
          </a:p>
          <a:p>
            <a:pPr rtl="0"/>
            <a:r>
              <a:rPr lang="en-US" b="1" dirty="0"/>
              <a:t>Streamlined investigation</a:t>
            </a:r>
            <a:r>
              <a:rPr lang="en-US" dirty="0"/>
              <a:t>. Quickly assess the scope and impact of an attack with a visual, interactive experience. Use predefined or ad hoc queries for deeper exploration of security data. </a:t>
            </a:r>
          </a:p>
          <a:p>
            <a:pPr rtl="0"/>
            <a:r>
              <a:rPr lang="en-US" b="1" dirty="0"/>
              <a:t>Contextual threat intelligence</a:t>
            </a:r>
            <a:r>
              <a:rPr lang="en-US" dirty="0"/>
              <a:t>. Visualize the source of attacks on an interactive world map. Use built-in threat intelligence reports to gain valuable insight into the techniques and objectives of known malicious actors.</a:t>
            </a:r>
          </a:p>
          <a:p>
            <a:endParaRPr lang="en-US" dirty="0"/>
          </a:p>
        </p:txBody>
      </p:sp>
      <p:sp>
        <p:nvSpPr>
          <p:cNvPr id="4" name="Slide Number Placeholder 3"/>
          <p:cNvSpPr>
            <a:spLocks noGrp="1"/>
          </p:cNvSpPr>
          <p:nvPr>
            <p:ph type="sldNum" sz="quarter" idx="10"/>
          </p:nvPr>
        </p:nvSpPr>
        <p:spPr/>
        <p:txBody>
          <a:bodyPr/>
          <a:lstStyle/>
          <a:p>
            <a:fld id="{B2393D1E-8707-45EC-B276-6C8FE85E9059}" type="slidenum">
              <a:rPr lang="en-US" smtClean="0"/>
              <a:t>23</a:t>
            </a:fld>
            <a:endParaRPr lang="en-US"/>
          </a:p>
        </p:txBody>
      </p:sp>
    </p:spTree>
    <p:extLst>
      <p:ext uri="{BB962C8B-B14F-4D97-AF65-F5344CB8AC3E}">
        <p14:creationId xmlns:p14="http://schemas.microsoft.com/office/powerpoint/2010/main" val="1412640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24</a:t>
            </a:fld>
            <a:endParaRPr lang="en-US"/>
          </a:p>
        </p:txBody>
      </p:sp>
    </p:spTree>
    <p:extLst>
      <p:ext uri="{BB962C8B-B14F-4D97-AF65-F5344CB8AC3E}">
        <p14:creationId xmlns:p14="http://schemas.microsoft.com/office/powerpoint/2010/main" val="906265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ARSDT – New York City Promo slide for OpenHack NYC: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Often, the best way to learn is to just write code. We’re hosting an immersive, multi-day hack to help you get started with Azure.</a:t>
            </a:r>
            <a:r>
              <a:rPr lang="en-US" sz="1200" b="1" i="0"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OpenHack NYC</a:t>
            </a:r>
            <a:r>
              <a:rPr lang="en-US" sz="1200" b="0" i="0" u="none" strike="noStrike" kern="1200" dirty="0">
                <a:solidFill>
                  <a:schemeClr val="tx1"/>
                </a:solidFill>
                <a:effectLst/>
                <a:latin typeface="+mn-lt"/>
                <a:ea typeface="+mn-ea"/>
                <a:cs typeface="+mn-cs"/>
              </a:rPr>
              <a:t> on </a:t>
            </a:r>
            <a:r>
              <a:rPr lang="en-US" sz="1200" b="1" i="0" u="none" strike="noStrike" kern="1200" dirty="0">
                <a:solidFill>
                  <a:schemeClr val="tx1"/>
                </a:solidFill>
                <a:effectLst/>
                <a:latin typeface="+mn-lt"/>
                <a:ea typeface="+mn-ea"/>
                <a:cs typeface="+mn-cs"/>
              </a:rPr>
              <a:t>November 7-9</a:t>
            </a:r>
            <a:r>
              <a:rPr lang="en-US" sz="1200" b="0" i="0" u="none" strike="noStrike" kern="1200" dirty="0">
                <a:solidFill>
                  <a:schemeClr val="tx1"/>
                </a:solidFill>
                <a:effectLst/>
                <a:latin typeface="+mn-lt"/>
                <a:ea typeface="+mn-ea"/>
                <a:cs typeface="+mn-cs"/>
              </a:rPr>
              <a:t> is </a:t>
            </a:r>
            <a:r>
              <a:rPr lang="en-US" sz="1200" b="0" i="0" u="none" kern="1200" dirty="0">
                <a:solidFill>
                  <a:schemeClr val="tx1"/>
                </a:solidFill>
                <a:effectLst/>
                <a:latin typeface="+mn-lt"/>
                <a:ea typeface="+mn-ea"/>
                <a:cs typeface="+mn-cs"/>
              </a:rPr>
              <a:t>challenge-based </a:t>
            </a:r>
            <a:r>
              <a:rPr lang="en-US" sz="1200" b="0" i="0" kern="1200" dirty="0">
                <a:solidFill>
                  <a:schemeClr val="tx1"/>
                </a:solidFill>
                <a:effectLst/>
                <a:latin typeface="+mn-lt"/>
                <a:ea typeface="+mn-ea"/>
                <a:cs typeface="+mn-cs"/>
              </a:rPr>
              <a:t>hack where you code side-by-side with a Microsoft engineer and implement a given scenario. Space is limited, so act fast and reserve your spot. Register @ aka.ms/</a:t>
            </a:r>
            <a:r>
              <a:rPr lang="en-US" sz="1200" b="0" i="0" kern="1200" dirty="0" err="1">
                <a:solidFill>
                  <a:schemeClr val="tx1"/>
                </a:solidFill>
                <a:effectLst/>
                <a:latin typeface="+mn-lt"/>
                <a:ea typeface="+mn-ea"/>
                <a:cs typeface="+mn-cs"/>
              </a:rPr>
              <a:t>openhacknyc</a:t>
            </a:r>
            <a:endParaRPr lang="en-US" b="0" i="0" dirty="0">
              <a:effectLst/>
            </a:endParaRPr>
          </a:p>
          <a:p>
            <a:endParaRPr lang="en-US" dirty="0"/>
          </a:p>
        </p:txBody>
      </p:sp>
      <p:sp>
        <p:nvSpPr>
          <p:cNvPr id="4" name="Slide Number Placeholder 3"/>
          <p:cNvSpPr>
            <a:spLocks noGrp="1"/>
          </p:cNvSpPr>
          <p:nvPr>
            <p:ph type="sldNum" sz="quarter" idx="10"/>
          </p:nvPr>
        </p:nvSpPr>
        <p:spPr/>
        <p:txBody>
          <a:bodyPr/>
          <a:lstStyle/>
          <a:p>
            <a:fld id="{E7FB474E-34E3-46F2-AE0E-B0FF0C5F8E2D}" type="slidenum">
              <a:rPr lang="en-US" smtClean="0"/>
              <a:t>3</a:t>
            </a:fld>
            <a:endParaRPr lang="en-US"/>
          </a:p>
        </p:txBody>
      </p:sp>
    </p:spTree>
    <p:extLst>
      <p:ext uri="{BB962C8B-B14F-4D97-AF65-F5344CB8AC3E}">
        <p14:creationId xmlns:p14="http://schemas.microsoft.com/office/powerpoint/2010/main" val="3115169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8C09F8-A9C2-4A8C-99B4-C5B464AAEFEA}" type="slidenum">
              <a:rPr lang="en-US" smtClean="0"/>
              <a:t>4</a:t>
            </a:fld>
            <a:endParaRPr lang="en-US"/>
          </a:p>
        </p:txBody>
      </p:sp>
    </p:spTree>
    <p:extLst>
      <p:ext uri="{BB962C8B-B14F-4D97-AF65-F5344CB8AC3E}">
        <p14:creationId xmlns:p14="http://schemas.microsoft.com/office/powerpoint/2010/main" val="2355709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5</a:t>
            </a:fld>
            <a:endParaRPr lang="en-US"/>
          </a:p>
        </p:txBody>
      </p:sp>
    </p:spTree>
    <p:extLst>
      <p:ext uri="{BB962C8B-B14F-4D97-AF65-F5344CB8AC3E}">
        <p14:creationId xmlns:p14="http://schemas.microsoft.com/office/powerpoint/2010/main" val="112366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6</a:t>
            </a:fld>
            <a:endParaRPr lang="en-AU"/>
          </a:p>
        </p:txBody>
      </p:sp>
    </p:spTree>
    <p:extLst>
      <p:ext uri="{BB962C8B-B14F-4D97-AF65-F5344CB8AC3E}">
        <p14:creationId xmlns:p14="http://schemas.microsoft.com/office/powerpoint/2010/main" val="2850230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10/15/2017 8:12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187140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8</a:t>
            </a:fld>
            <a:endParaRPr lang="en-US"/>
          </a:p>
        </p:txBody>
      </p:sp>
    </p:spTree>
    <p:extLst>
      <p:ext uri="{BB962C8B-B14F-4D97-AF65-F5344CB8AC3E}">
        <p14:creationId xmlns:p14="http://schemas.microsoft.com/office/powerpoint/2010/main" val="1607264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10/15/2017 8:12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9</a:t>
            </a:fld>
            <a:endParaRPr lang="en-US" altLang="en-US"/>
          </a:p>
        </p:txBody>
      </p:sp>
    </p:spTree>
    <p:extLst>
      <p:ext uri="{BB962C8B-B14F-4D97-AF65-F5344CB8AC3E}">
        <p14:creationId xmlns:p14="http://schemas.microsoft.com/office/powerpoint/2010/main" val="185745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44E3-1DA5-433F-88DB-13C8F573B6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C4D3F5-1429-4F7E-91BC-8D8B00A39C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219268-A600-4D7B-B1A2-27D6D5185E13}"/>
              </a:ext>
            </a:extLst>
          </p:cNvPr>
          <p:cNvSpPr>
            <a:spLocks noGrp="1"/>
          </p:cNvSpPr>
          <p:nvPr>
            <p:ph type="dt" sz="half" idx="10"/>
          </p:nvPr>
        </p:nvSpPr>
        <p:spPr/>
        <p:txBody>
          <a:bodyPr/>
          <a:lstStyle/>
          <a:p>
            <a:fld id="{70682CC8-7365-41FD-97B3-4B5F69B1FF01}" type="datetimeFigureOut">
              <a:rPr lang="en-US" smtClean="0"/>
              <a:t>10/15/2017</a:t>
            </a:fld>
            <a:endParaRPr lang="en-US"/>
          </a:p>
        </p:txBody>
      </p:sp>
      <p:sp>
        <p:nvSpPr>
          <p:cNvPr id="5" name="Footer Placeholder 4">
            <a:extLst>
              <a:ext uri="{FF2B5EF4-FFF2-40B4-BE49-F238E27FC236}">
                <a16:creationId xmlns:a16="http://schemas.microsoft.com/office/drawing/2014/main" id="{66A1C914-4DEC-48A3-A673-59FF7A720D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C9B1B6-89B5-4F10-A2DE-9428768474DE}"/>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275177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813F9-A14F-4744-A944-9B5BDDB64A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4AC10D-C068-4366-ABD5-C873DE0220B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EBDA8E-8791-4EF3-987E-E0DA1BD59B00}"/>
              </a:ext>
            </a:extLst>
          </p:cNvPr>
          <p:cNvSpPr>
            <a:spLocks noGrp="1"/>
          </p:cNvSpPr>
          <p:nvPr>
            <p:ph type="dt" sz="half" idx="10"/>
          </p:nvPr>
        </p:nvSpPr>
        <p:spPr/>
        <p:txBody>
          <a:bodyPr/>
          <a:lstStyle/>
          <a:p>
            <a:fld id="{70682CC8-7365-41FD-97B3-4B5F69B1FF01}" type="datetimeFigureOut">
              <a:rPr lang="en-US" smtClean="0"/>
              <a:t>10/15/2017</a:t>
            </a:fld>
            <a:endParaRPr lang="en-US"/>
          </a:p>
        </p:txBody>
      </p:sp>
      <p:sp>
        <p:nvSpPr>
          <p:cNvPr id="5" name="Footer Placeholder 4">
            <a:extLst>
              <a:ext uri="{FF2B5EF4-FFF2-40B4-BE49-F238E27FC236}">
                <a16:creationId xmlns:a16="http://schemas.microsoft.com/office/drawing/2014/main" id="{E097C0EC-05AF-4082-AEB0-F43A9BBA5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AEA80-37F9-428E-9A14-436615D06138}"/>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3275555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42F79A-E53E-409A-B0AD-DE2D305C90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AFA3F7-A990-420F-A8B0-5E1EF96641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F0F46E-A536-44B8-950B-798101DDD4AF}"/>
              </a:ext>
            </a:extLst>
          </p:cNvPr>
          <p:cNvSpPr>
            <a:spLocks noGrp="1"/>
          </p:cNvSpPr>
          <p:nvPr>
            <p:ph type="dt" sz="half" idx="10"/>
          </p:nvPr>
        </p:nvSpPr>
        <p:spPr/>
        <p:txBody>
          <a:bodyPr/>
          <a:lstStyle/>
          <a:p>
            <a:fld id="{70682CC8-7365-41FD-97B3-4B5F69B1FF01}" type="datetimeFigureOut">
              <a:rPr lang="en-US" smtClean="0"/>
              <a:t>10/15/2017</a:t>
            </a:fld>
            <a:endParaRPr lang="en-US"/>
          </a:p>
        </p:txBody>
      </p:sp>
      <p:sp>
        <p:nvSpPr>
          <p:cNvPr id="5" name="Footer Placeholder 4">
            <a:extLst>
              <a:ext uri="{FF2B5EF4-FFF2-40B4-BE49-F238E27FC236}">
                <a16:creationId xmlns:a16="http://schemas.microsoft.com/office/drawing/2014/main" id="{0D2081F4-B4C1-4776-AD85-3A22C11999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BD0F9-7D1D-4D37-9556-9A32C1C57B90}"/>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1493314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117551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258468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919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47450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35"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623386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1307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38969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E7789-7281-4D12-B5ED-9160320683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5581DB-EABF-49C9-9812-687C3E75CFB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BABF3F-B40D-4E45-937B-43954D9F1196}"/>
              </a:ext>
            </a:extLst>
          </p:cNvPr>
          <p:cNvSpPr>
            <a:spLocks noGrp="1"/>
          </p:cNvSpPr>
          <p:nvPr>
            <p:ph type="dt" sz="half" idx="10"/>
          </p:nvPr>
        </p:nvSpPr>
        <p:spPr/>
        <p:txBody>
          <a:bodyPr/>
          <a:lstStyle/>
          <a:p>
            <a:fld id="{70682CC8-7365-41FD-97B3-4B5F69B1FF01}" type="datetimeFigureOut">
              <a:rPr lang="en-US" smtClean="0"/>
              <a:t>10/15/2017</a:t>
            </a:fld>
            <a:endParaRPr lang="en-US"/>
          </a:p>
        </p:txBody>
      </p:sp>
      <p:sp>
        <p:nvSpPr>
          <p:cNvPr id="5" name="Footer Placeholder 4">
            <a:extLst>
              <a:ext uri="{FF2B5EF4-FFF2-40B4-BE49-F238E27FC236}">
                <a16:creationId xmlns:a16="http://schemas.microsoft.com/office/drawing/2014/main" id="{AF5ADA49-FBC4-459B-AC89-59EF1FD82E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CD81C-CE3D-4A2F-9C09-2CCD087E7626}"/>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1445146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05887-2BEB-474B-BD77-A512BCF325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40BF97-5027-4667-941D-04E47C17B4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CAB2091-26FE-414B-AAC4-52BF0F185804}"/>
              </a:ext>
            </a:extLst>
          </p:cNvPr>
          <p:cNvSpPr>
            <a:spLocks noGrp="1"/>
          </p:cNvSpPr>
          <p:nvPr>
            <p:ph type="dt" sz="half" idx="10"/>
          </p:nvPr>
        </p:nvSpPr>
        <p:spPr/>
        <p:txBody>
          <a:bodyPr/>
          <a:lstStyle/>
          <a:p>
            <a:fld id="{70682CC8-7365-41FD-97B3-4B5F69B1FF01}" type="datetimeFigureOut">
              <a:rPr lang="en-US" smtClean="0"/>
              <a:t>10/15/2017</a:t>
            </a:fld>
            <a:endParaRPr lang="en-US"/>
          </a:p>
        </p:txBody>
      </p:sp>
      <p:sp>
        <p:nvSpPr>
          <p:cNvPr id="5" name="Footer Placeholder 4">
            <a:extLst>
              <a:ext uri="{FF2B5EF4-FFF2-40B4-BE49-F238E27FC236}">
                <a16:creationId xmlns:a16="http://schemas.microsoft.com/office/drawing/2014/main" id="{90ED1C9D-CFB6-4821-95D9-5EC732B27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05BABE-94EA-4C7C-B4CF-8C1B3429A5FC}"/>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1489112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2ED29-0A9C-426D-B9E8-50644FED5A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FB49E3-A3C9-44AF-92A9-D314A0B176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881B4E-FD84-4355-9FCF-66B6DFB824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640DBA-A844-4A6F-8208-58B92D16888D}"/>
              </a:ext>
            </a:extLst>
          </p:cNvPr>
          <p:cNvSpPr>
            <a:spLocks noGrp="1"/>
          </p:cNvSpPr>
          <p:nvPr>
            <p:ph type="dt" sz="half" idx="10"/>
          </p:nvPr>
        </p:nvSpPr>
        <p:spPr/>
        <p:txBody>
          <a:bodyPr/>
          <a:lstStyle/>
          <a:p>
            <a:fld id="{70682CC8-7365-41FD-97B3-4B5F69B1FF01}" type="datetimeFigureOut">
              <a:rPr lang="en-US" smtClean="0"/>
              <a:t>10/15/2017</a:t>
            </a:fld>
            <a:endParaRPr lang="en-US"/>
          </a:p>
        </p:txBody>
      </p:sp>
      <p:sp>
        <p:nvSpPr>
          <p:cNvPr id="6" name="Footer Placeholder 5">
            <a:extLst>
              <a:ext uri="{FF2B5EF4-FFF2-40B4-BE49-F238E27FC236}">
                <a16:creationId xmlns:a16="http://schemas.microsoft.com/office/drawing/2014/main" id="{4CF85484-6686-46F9-84ED-EF7F3F45F5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E6ACC9-A972-41C2-ADCD-EBC5E1624AD9}"/>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3089281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691EE-A39B-4CDB-8549-B44500B503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95AC5F-8D53-4B94-BCA3-5DB962EC90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90B4759-91F1-4760-8A1C-A52F3CA2D00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3EA8FC-F5D5-4CE9-8DD9-750617720F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5763E68-8C95-48F4-A7DC-4DFF6982495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B91721-CDEE-4B59-8600-CD09AD67B1A4}"/>
              </a:ext>
            </a:extLst>
          </p:cNvPr>
          <p:cNvSpPr>
            <a:spLocks noGrp="1"/>
          </p:cNvSpPr>
          <p:nvPr>
            <p:ph type="dt" sz="half" idx="10"/>
          </p:nvPr>
        </p:nvSpPr>
        <p:spPr/>
        <p:txBody>
          <a:bodyPr/>
          <a:lstStyle/>
          <a:p>
            <a:fld id="{70682CC8-7365-41FD-97B3-4B5F69B1FF01}" type="datetimeFigureOut">
              <a:rPr lang="en-US" smtClean="0"/>
              <a:t>10/15/2017</a:t>
            </a:fld>
            <a:endParaRPr lang="en-US"/>
          </a:p>
        </p:txBody>
      </p:sp>
      <p:sp>
        <p:nvSpPr>
          <p:cNvPr id="8" name="Footer Placeholder 7">
            <a:extLst>
              <a:ext uri="{FF2B5EF4-FFF2-40B4-BE49-F238E27FC236}">
                <a16:creationId xmlns:a16="http://schemas.microsoft.com/office/drawing/2014/main" id="{52CC8F3C-C91F-4723-81A8-4FF52A16DE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2D4A5F-1355-4851-844B-2C6030421C8B}"/>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289328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8802-D327-49D6-B6B3-99EE62C3B5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05B2D8-86A9-4460-B129-8CFD41899E6B}"/>
              </a:ext>
            </a:extLst>
          </p:cNvPr>
          <p:cNvSpPr>
            <a:spLocks noGrp="1"/>
          </p:cNvSpPr>
          <p:nvPr>
            <p:ph type="dt" sz="half" idx="10"/>
          </p:nvPr>
        </p:nvSpPr>
        <p:spPr/>
        <p:txBody>
          <a:bodyPr/>
          <a:lstStyle/>
          <a:p>
            <a:fld id="{70682CC8-7365-41FD-97B3-4B5F69B1FF01}" type="datetimeFigureOut">
              <a:rPr lang="en-US" smtClean="0"/>
              <a:t>10/15/2017</a:t>
            </a:fld>
            <a:endParaRPr lang="en-US"/>
          </a:p>
        </p:txBody>
      </p:sp>
      <p:sp>
        <p:nvSpPr>
          <p:cNvPr id="4" name="Footer Placeholder 3">
            <a:extLst>
              <a:ext uri="{FF2B5EF4-FFF2-40B4-BE49-F238E27FC236}">
                <a16:creationId xmlns:a16="http://schemas.microsoft.com/office/drawing/2014/main" id="{6BE5B718-4916-49D3-8077-39E7760664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661E1C-C10F-422F-BAFA-D5AF254B769F}"/>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3836282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159DCC-F07C-4F56-9A94-88297161025A}"/>
              </a:ext>
            </a:extLst>
          </p:cNvPr>
          <p:cNvSpPr>
            <a:spLocks noGrp="1"/>
          </p:cNvSpPr>
          <p:nvPr>
            <p:ph type="dt" sz="half" idx="10"/>
          </p:nvPr>
        </p:nvSpPr>
        <p:spPr/>
        <p:txBody>
          <a:bodyPr/>
          <a:lstStyle/>
          <a:p>
            <a:fld id="{70682CC8-7365-41FD-97B3-4B5F69B1FF01}" type="datetimeFigureOut">
              <a:rPr lang="en-US" smtClean="0"/>
              <a:t>10/15/2017</a:t>
            </a:fld>
            <a:endParaRPr lang="en-US"/>
          </a:p>
        </p:txBody>
      </p:sp>
      <p:sp>
        <p:nvSpPr>
          <p:cNvPr id="3" name="Footer Placeholder 2">
            <a:extLst>
              <a:ext uri="{FF2B5EF4-FFF2-40B4-BE49-F238E27FC236}">
                <a16:creationId xmlns:a16="http://schemas.microsoft.com/office/drawing/2014/main" id="{76ECA437-1DFF-4447-9C6E-722E8DA044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7E45C3-5B23-4EAB-A8E6-1FF75D8CEADF}"/>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2282547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42E3E-2F40-486C-8464-846549D75D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8B7888-0313-4D60-AA4C-83C226B5DA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41387A-FB52-409D-9ABD-7D9A4E26C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FA15B05-DBB9-4A41-A705-4DE55AE4C51E}"/>
              </a:ext>
            </a:extLst>
          </p:cNvPr>
          <p:cNvSpPr>
            <a:spLocks noGrp="1"/>
          </p:cNvSpPr>
          <p:nvPr>
            <p:ph type="dt" sz="half" idx="10"/>
          </p:nvPr>
        </p:nvSpPr>
        <p:spPr/>
        <p:txBody>
          <a:bodyPr/>
          <a:lstStyle/>
          <a:p>
            <a:fld id="{70682CC8-7365-41FD-97B3-4B5F69B1FF01}" type="datetimeFigureOut">
              <a:rPr lang="en-US" smtClean="0"/>
              <a:t>10/15/2017</a:t>
            </a:fld>
            <a:endParaRPr lang="en-US"/>
          </a:p>
        </p:txBody>
      </p:sp>
      <p:sp>
        <p:nvSpPr>
          <p:cNvPr id="6" name="Footer Placeholder 5">
            <a:extLst>
              <a:ext uri="{FF2B5EF4-FFF2-40B4-BE49-F238E27FC236}">
                <a16:creationId xmlns:a16="http://schemas.microsoft.com/office/drawing/2014/main" id="{2A73C7F1-4DB9-4432-9072-B55E519BDA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171A66-93E4-456A-AF24-AB2ED314C771}"/>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94363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530B0-80E5-4E86-BF2A-3A35CB0EA2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056A2E-97D0-40F1-B3A7-9D69EBDDA5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090B27-EE31-41BC-ACF1-037F76BAF3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4592CB4-8FE0-434A-9196-0A7F18BB5243}"/>
              </a:ext>
            </a:extLst>
          </p:cNvPr>
          <p:cNvSpPr>
            <a:spLocks noGrp="1"/>
          </p:cNvSpPr>
          <p:nvPr>
            <p:ph type="dt" sz="half" idx="10"/>
          </p:nvPr>
        </p:nvSpPr>
        <p:spPr/>
        <p:txBody>
          <a:bodyPr/>
          <a:lstStyle/>
          <a:p>
            <a:fld id="{70682CC8-7365-41FD-97B3-4B5F69B1FF01}" type="datetimeFigureOut">
              <a:rPr lang="en-US" smtClean="0"/>
              <a:t>10/15/2017</a:t>
            </a:fld>
            <a:endParaRPr lang="en-US"/>
          </a:p>
        </p:txBody>
      </p:sp>
      <p:sp>
        <p:nvSpPr>
          <p:cNvPr id="6" name="Footer Placeholder 5">
            <a:extLst>
              <a:ext uri="{FF2B5EF4-FFF2-40B4-BE49-F238E27FC236}">
                <a16:creationId xmlns:a16="http://schemas.microsoft.com/office/drawing/2014/main" id="{9394A60A-BC05-4BA8-A21E-3339926455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089581-81F0-4B2F-AC88-B9F2537A966C}"/>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2386035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11BF0C-73E1-44AF-A7B3-A3ED7AF71D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A4D3AE-4558-46EB-8AFF-2930DD5DBE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F743F-88C1-46B4-B622-9E678E3866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682CC8-7365-41FD-97B3-4B5F69B1FF01}" type="datetimeFigureOut">
              <a:rPr lang="en-US" smtClean="0"/>
              <a:t>10/15/2017</a:t>
            </a:fld>
            <a:endParaRPr lang="en-US"/>
          </a:p>
        </p:txBody>
      </p:sp>
      <p:sp>
        <p:nvSpPr>
          <p:cNvPr id="5" name="Footer Placeholder 4">
            <a:extLst>
              <a:ext uri="{FF2B5EF4-FFF2-40B4-BE49-F238E27FC236}">
                <a16:creationId xmlns:a16="http://schemas.microsoft.com/office/drawing/2014/main" id="{4E34C518-4ED5-4D48-A75A-88E368A71D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9B46DF-B9B3-47E8-8FCB-15C6BC85DF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3DFD59-7D51-4940-85DF-458EDBDDF7B2}" type="slidenum">
              <a:rPr lang="en-US" smtClean="0"/>
              <a:t>‹#›</a:t>
            </a:fld>
            <a:endParaRPr lang="en-US"/>
          </a:p>
        </p:txBody>
      </p:sp>
    </p:spTree>
    <p:extLst>
      <p:ext uri="{BB962C8B-B14F-4D97-AF65-F5344CB8AC3E}">
        <p14:creationId xmlns:p14="http://schemas.microsoft.com/office/powerpoint/2010/main" val="1637582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hyperlink" Target="https://www.linkedin.com/in/danstolts/" TargetMode="External"/><Relationship Id="rId12"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4.jpg"/><Relationship Id="rId11" Type="http://schemas.openxmlformats.org/officeDocument/2006/relationships/hyperlink" Target="https://itproguru.com/" TargetMode="External"/><Relationship Id="rId5" Type="http://schemas.openxmlformats.org/officeDocument/2006/relationships/hyperlink" Target="http://aka.ms/70-534-book" TargetMode="External"/><Relationship Id="rId10" Type="http://schemas.openxmlformats.org/officeDocument/2006/relationships/image" Target="../media/image6.jpeg"/><Relationship Id="rId4" Type="http://schemas.openxmlformats.org/officeDocument/2006/relationships/image" Target="../media/image3.png"/><Relationship Id="rId9" Type="http://schemas.openxmlformats.org/officeDocument/2006/relationships/hyperlink" Target="mailto:dstolts@microsoft.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hyperlink" Target="http://www.asd.gov.au/infosec/irap/index.htm" TargetMode="External"/><Relationship Id="rId13" Type="http://schemas.openxmlformats.org/officeDocument/2006/relationships/image" Target="../media/image32.jpeg"/><Relationship Id="rId18" Type="http://schemas.openxmlformats.org/officeDocument/2006/relationships/image" Target="../media/image37.png"/><Relationship Id="rId26" Type="http://schemas.openxmlformats.org/officeDocument/2006/relationships/image" Target="../media/image45.png"/><Relationship Id="rId39" Type="http://schemas.openxmlformats.org/officeDocument/2006/relationships/image" Target="../media/image58.png"/><Relationship Id="rId3" Type="http://schemas.openxmlformats.org/officeDocument/2006/relationships/image" Target="../media/image24.png"/><Relationship Id="rId21" Type="http://schemas.openxmlformats.org/officeDocument/2006/relationships/image" Target="../media/image40.jpeg"/><Relationship Id="rId34" Type="http://schemas.openxmlformats.org/officeDocument/2006/relationships/image" Target="../media/image53.png"/><Relationship Id="rId42" Type="http://schemas.openxmlformats.org/officeDocument/2006/relationships/image" Target="../media/image61.png"/><Relationship Id="rId47" Type="http://schemas.openxmlformats.org/officeDocument/2006/relationships/image" Target="../media/image66.png"/><Relationship Id="rId7" Type="http://schemas.openxmlformats.org/officeDocument/2006/relationships/image" Target="../media/image28.png"/><Relationship Id="rId12" Type="http://schemas.openxmlformats.org/officeDocument/2006/relationships/image" Target="../media/image31.jpeg"/><Relationship Id="rId17" Type="http://schemas.openxmlformats.org/officeDocument/2006/relationships/image" Target="../media/image36.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png"/><Relationship Id="rId46" Type="http://schemas.openxmlformats.org/officeDocument/2006/relationships/image" Target="../media/image65.png"/><Relationship Id="rId2" Type="http://schemas.openxmlformats.org/officeDocument/2006/relationships/notesSlide" Target="../notesSlides/notesSlide22.xml"/><Relationship Id="rId16" Type="http://schemas.openxmlformats.org/officeDocument/2006/relationships/image" Target="../media/image35.png"/><Relationship Id="rId20" Type="http://schemas.openxmlformats.org/officeDocument/2006/relationships/image" Target="../media/image39.png"/><Relationship Id="rId29" Type="http://schemas.openxmlformats.org/officeDocument/2006/relationships/image" Target="../media/image48.jpeg"/><Relationship Id="rId41"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0.jpeg"/><Relationship Id="rId24" Type="http://schemas.openxmlformats.org/officeDocument/2006/relationships/image" Target="../media/image43.jpeg"/><Relationship Id="rId32" Type="http://schemas.openxmlformats.org/officeDocument/2006/relationships/image" Target="../media/image51.jpeg"/><Relationship Id="rId37" Type="http://schemas.openxmlformats.org/officeDocument/2006/relationships/image" Target="../media/image56.jpeg"/><Relationship Id="rId40" Type="http://schemas.openxmlformats.org/officeDocument/2006/relationships/image" Target="../media/image59.gif"/><Relationship Id="rId45" Type="http://schemas.openxmlformats.org/officeDocument/2006/relationships/image" Target="../media/image64.png"/><Relationship Id="rId5" Type="http://schemas.openxmlformats.org/officeDocument/2006/relationships/image" Target="../media/image26.jpeg"/><Relationship Id="rId15" Type="http://schemas.openxmlformats.org/officeDocument/2006/relationships/image" Target="../media/image34.pn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hyperlink" Target="https://www.fisc.or.jp/" TargetMode="External"/><Relationship Id="rId19" Type="http://schemas.openxmlformats.org/officeDocument/2006/relationships/image" Target="../media/image38.jpeg"/><Relationship Id="rId31" Type="http://schemas.openxmlformats.org/officeDocument/2006/relationships/image" Target="../media/image50.jpeg"/><Relationship Id="rId44" Type="http://schemas.openxmlformats.org/officeDocument/2006/relationships/image" Target="../media/image63.jpeg"/><Relationship Id="rId4" Type="http://schemas.openxmlformats.org/officeDocument/2006/relationships/image" Target="../media/image25.jpeg"/><Relationship Id="rId9" Type="http://schemas.openxmlformats.org/officeDocument/2006/relationships/image" Target="../media/image29.pn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43" Type="http://schemas.openxmlformats.org/officeDocument/2006/relationships/image" Target="../media/image62.png"/><Relationship Id="rId48"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557" r="9205"/>
          <a:stretch/>
        </p:blipFill>
        <p:spPr>
          <a:xfrm>
            <a:off x="7990114" y="2121374"/>
            <a:ext cx="3885810" cy="3822683"/>
          </a:xfrm>
          <a:prstGeom prst="rect">
            <a:avLst/>
          </a:prstGeom>
        </p:spPr>
      </p:pic>
      <p:sp>
        <p:nvSpPr>
          <p:cNvPr id="4" name="TextBox 3"/>
          <p:cNvSpPr txBox="1"/>
          <p:nvPr/>
        </p:nvSpPr>
        <p:spPr>
          <a:xfrm>
            <a:off x="1077416" y="4261542"/>
            <a:ext cx="4572119"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Dan Stolts </a:t>
            </a: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b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Chief Technology Strategist</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US DX North East – Audience</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Blog: ITProGuru.com</a:t>
            </a:r>
            <a:r>
              <a:rPr kumimoji="0" lang="en-US" sz="2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endPar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dstolts@Microsoft.com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www.linkedin.com/in/danstolts</a:t>
            </a:r>
            <a:r>
              <a:rPr kumimoji="0" lang="en-US" sz="24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 </a:t>
            </a:r>
            <a:endParaRPr kumimoji="0" lang="en-US" sz="20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82" y="248298"/>
            <a:ext cx="2469094" cy="530398"/>
          </a:xfrm>
          <a:prstGeom prst="rect">
            <a:avLst/>
          </a:prstGeom>
        </p:spPr>
      </p:pic>
      <p:sp>
        <p:nvSpPr>
          <p:cNvPr id="7" name="TextBox 6"/>
          <p:cNvSpPr txBox="1"/>
          <p:nvPr/>
        </p:nvSpPr>
        <p:spPr>
          <a:xfrm>
            <a:off x="114214" y="1006780"/>
            <a:ext cx="11761710" cy="1323439"/>
          </a:xfrm>
          <a:prstGeom prst="rect">
            <a:avLst/>
          </a:prstGeom>
          <a:noFill/>
        </p:spPr>
        <p:txBody>
          <a:bodyPr wrap="square" rtlCol="0">
            <a:spAutoFit/>
          </a:bodyPr>
          <a:lstStyle/>
          <a:p>
            <a:pPr lvl="0">
              <a:defRPr/>
            </a:pPr>
            <a:r>
              <a:rPr lang="en-US" sz="4000" b="1" dirty="0">
                <a:solidFill>
                  <a:srgbClr val="00B0F0"/>
                </a:solidFill>
              </a:rPr>
              <a:t>DevOps: Putting Value for ALL in your Value Stream Mapping </a:t>
            </a:r>
            <a:endParaRPr kumimoji="0" lang="en-US" sz="4000" b="0" i="0" u="none" strike="noStrike" kern="0" cap="none" spc="0" normalizeH="0" baseline="0" noProof="0" dirty="0">
              <a:ln>
                <a:noFill/>
              </a:ln>
              <a:solidFill>
                <a:srgbClr val="00B0F0"/>
              </a:solidFill>
              <a:effectLst/>
              <a:uLnTx/>
              <a:uFillTx/>
              <a:latin typeface="Segoe UI Light" panose="020B0502040204020203" pitchFamily="34" charset="0"/>
              <a:cs typeface="Segoe UI Light" panose="020B0502040204020203" pitchFamily="34" charset="0"/>
            </a:endParaRPr>
          </a:p>
        </p:txBody>
      </p:sp>
      <p:sp>
        <p:nvSpPr>
          <p:cNvPr id="9" name="Rectangle 8"/>
          <p:cNvSpPr/>
          <p:nvPr/>
        </p:nvSpPr>
        <p:spPr>
          <a:xfrm>
            <a:off x="10519576" y="6311264"/>
            <a:ext cx="159026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p:cNvSpPr txBox="1"/>
          <p:nvPr/>
        </p:nvSpPr>
        <p:spPr>
          <a:xfrm>
            <a:off x="7854377" y="5424858"/>
            <a:ext cx="58815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Specializations: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Cloud, Virtualization, Windows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Open Systems, Hybrid Cloud, Storage</a:t>
            </a:r>
          </a:p>
        </p:txBody>
      </p:sp>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3844" y="4523370"/>
            <a:ext cx="1322299" cy="1628448"/>
          </a:xfrm>
          <a:prstGeom prst="rect">
            <a:avLst/>
          </a:prstGeom>
        </p:spPr>
      </p:pic>
      <p:pic>
        <p:nvPicPr>
          <p:cNvPr id="12" name="Picture 22" descr="http://www.steveor.com/images/stories/linkedin-badge.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097" y="5895951"/>
            <a:ext cx="379336" cy="38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t2.gstatic.com/images?q=tbn:ANd9GcQ9lxPrdR4gJjCmZrMC122VeCdeKejTHxvjYK4EeaB6Jb_CwNbeqQ">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096" y="5473367"/>
            <a:ext cx="379337" cy="381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3576" y="5074497"/>
            <a:ext cx="384857" cy="371985"/>
          </a:xfrm>
          <a:prstGeom prst="rect">
            <a:avLst/>
          </a:prstGeom>
        </p:spPr>
      </p:pic>
      <p:sp>
        <p:nvSpPr>
          <p:cNvPr id="8" name="TextBox 7"/>
          <p:cNvSpPr txBox="1"/>
          <p:nvPr/>
        </p:nvSpPr>
        <p:spPr>
          <a:xfrm>
            <a:off x="4824837" y="6233753"/>
            <a:ext cx="15603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aka.ms/70-534-book</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7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7026A8-0B4C-4E26-AED6-6D7CCAEEEF9A}"/>
              </a:ext>
            </a:extLst>
          </p:cNvPr>
          <p:cNvSpPr>
            <a:spLocks noGrp="1"/>
          </p:cNvSpPr>
          <p:nvPr>
            <p:ph type="body" sz="quarter" idx="10"/>
          </p:nvPr>
        </p:nvSpPr>
        <p:spPr>
          <a:xfrm>
            <a:off x="269239" y="1189177"/>
            <a:ext cx="11653523" cy="3804118"/>
          </a:xfrm>
        </p:spPr>
        <p:txBody>
          <a:bodyPr/>
          <a:lstStyle/>
          <a:p>
            <a:r>
              <a:rPr lang="en-US" sz="2400" b="1" dirty="0">
                <a:solidFill>
                  <a:srgbClr val="0070C0"/>
                </a:solidFill>
              </a:rPr>
              <a:t>Security </a:t>
            </a:r>
            <a:r>
              <a:rPr lang="en-US" sz="2400" dirty="0">
                <a:solidFill>
                  <a:srgbClr val="0070C0"/>
                </a:solidFill>
              </a:rPr>
              <a:t>- Incorporate security necessities into every aspect of the business; enable others to automate compliance</a:t>
            </a:r>
          </a:p>
          <a:p>
            <a:r>
              <a:rPr lang="en-US" sz="2400" b="1">
                <a:solidFill>
                  <a:srgbClr val="0070C0"/>
                </a:solidFill>
              </a:rPr>
              <a:t>Development</a:t>
            </a:r>
            <a:r>
              <a:rPr lang="en-US" sz="2400">
                <a:solidFill>
                  <a:srgbClr val="0070C0"/>
                </a:solidFill>
              </a:rPr>
              <a:t> </a:t>
            </a:r>
            <a:r>
              <a:rPr lang="en-US" sz="2400" dirty="0">
                <a:solidFill>
                  <a:srgbClr val="0070C0"/>
                </a:solidFill>
              </a:rPr>
              <a:t>– Quickly build, deploy &amp; update a product that our customers love; Enable other groups by building what they need to support you.</a:t>
            </a:r>
          </a:p>
          <a:p>
            <a:r>
              <a:rPr lang="en-US" sz="2400" b="1" dirty="0">
                <a:solidFill>
                  <a:srgbClr val="0070C0"/>
                </a:solidFill>
              </a:rPr>
              <a:t>IS/IT</a:t>
            </a:r>
            <a:r>
              <a:rPr lang="en-US" sz="2400" dirty="0">
                <a:solidFill>
                  <a:srgbClr val="0070C0"/>
                </a:solidFill>
              </a:rPr>
              <a:t> – Build infrastructure as code; enable others by helping to eliminate waste throughout the technology landscape</a:t>
            </a:r>
          </a:p>
          <a:p>
            <a:r>
              <a:rPr lang="en-US" sz="2400" b="1" dirty="0">
                <a:solidFill>
                  <a:srgbClr val="0070C0"/>
                </a:solidFill>
              </a:rPr>
              <a:t>Management</a:t>
            </a:r>
            <a:r>
              <a:rPr lang="en-US" sz="2400" dirty="0">
                <a:solidFill>
                  <a:srgbClr val="0070C0"/>
                </a:solidFill>
              </a:rPr>
              <a:t> – Enable the teams by giving them flexibility, guidance and support to do what is needed; remove obstacles</a:t>
            </a:r>
          </a:p>
          <a:p>
            <a:r>
              <a:rPr lang="en-US" sz="2400" b="1" dirty="0">
                <a:solidFill>
                  <a:srgbClr val="0070C0"/>
                </a:solidFill>
              </a:rPr>
              <a:t>Senior Management</a:t>
            </a:r>
            <a:r>
              <a:rPr lang="en-US" sz="2400" dirty="0">
                <a:solidFill>
                  <a:srgbClr val="0070C0"/>
                </a:solidFill>
              </a:rPr>
              <a:t> – Embrace Cultural Change; Drive Transformation in the organization.</a:t>
            </a:r>
          </a:p>
        </p:txBody>
      </p:sp>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p:txBody>
          <a:bodyPr/>
          <a:lstStyle/>
          <a:p>
            <a:r>
              <a:rPr lang="en-US" dirty="0"/>
              <a:t>Roles and Responsibilities</a:t>
            </a:r>
          </a:p>
        </p:txBody>
      </p:sp>
      <p:sp>
        <p:nvSpPr>
          <p:cNvPr id="4" name="Rectangle 3">
            <a:extLst>
              <a:ext uri="{FF2B5EF4-FFF2-40B4-BE49-F238E27FC236}">
                <a16:creationId xmlns:a16="http://schemas.microsoft.com/office/drawing/2014/main" id="{DA002015-B57B-4849-93F7-A08ACC15F88F}"/>
              </a:ext>
            </a:extLst>
          </p:cNvPr>
          <p:cNvSpPr/>
          <p:nvPr/>
        </p:nvSpPr>
        <p:spPr>
          <a:xfrm>
            <a:off x="783514" y="5268122"/>
            <a:ext cx="10226937" cy="1200329"/>
          </a:xfrm>
          <a:prstGeom prst="rect">
            <a:avLst/>
          </a:prstGeom>
        </p:spPr>
        <p:txBody>
          <a:bodyPr wrap="square">
            <a:spAutoFit/>
          </a:bodyPr>
          <a:lstStyle/>
          <a:p>
            <a:r>
              <a:rPr lang="en-US" sz="3600" b="1" dirty="0"/>
              <a:t>Everyone – Help build a product that will inspire our customers to become raving fans</a:t>
            </a:r>
          </a:p>
        </p:txBody>
      </p:sp>
    </p:spTree>
    <p:extLst>
      <p:ext uri="{BB962C8B-B14F-4D97-AF65-F5344CB8AC3E}">
        <p14:creationId xmlns:p14="http://schemas.microsoft.com/office/powerpoint/2010/main" val="14241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43489" y="310506"/>
            <a:ext cx="10515600" cy="915035"/>
          </a:xfrm>
        </p:spPr>
        <p:txBody>
          <a:bodyPr/>
          <a:lstStyle/>
          <a:p>
            <a:r>
              <a:rPr kumimoji="1" lang="en-US" altLang="ja-JP" dirty="0"/>
              <a:t>Value Stream Mapping</a:t>
            </a:r>
            <a:endParaRPr kumimoji="1" lang="ja-JP" altLang="en-US" dirty="0"/>
          </a:p>
        </p:txBody>
      </p:sp>
      <p:sp>
        <p:nvSpPr>
          <p:cNvPr id="3" name="テキスト プレースホルダー 2"/>
          <p:cNvSpPr>
            <a:spLocks noGrp="1"/>
          </p:cNvSpPr>
          <p:nvPr>
            <p:ph type="body" sz="quarter" idx="10"/>
          </p:nvPr>
        </p:nvSpPr>
        <p:spPr>
          <a:xfrm>
            <a:off x="269239" y="1189496"/>
            <a:ext cx="11653523" cy="739230"/>
          </a:xfrm>
        </p:spPr>
        <p:txBody>
          <a:bodyPr/>
          <a:lstStyle/>
          <a:p>
            <a:r>
              <a:rPr lang="en-US" altLang="ja-JP" dirty="0"/>
              <a:t>Analyze and Share “Waste”</a:t>
            </a:r>
          </a:p>
        </p:txBody>
      </p:sp>
      <p:pic>
        <p:nvPicPr>
          <p:cNvPr id="4"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41" y="2807716"/>
            <a:ext cx="11949219" cy="3374390"/>
          </a:xfrm>
          <a:prstGeom prst="rect">
            <a:avLst/>
          </a:prstGeom>
        </p:spPr>
      </p:pic>
      <p:sp>
        <p:nvSpPr>
          <p:cNvPr id="5" name="テキスト ボックス 4"/>
          <p:cNvSpPr txBox="1"/>
          <p:nvPr/>
        </p:nvSpPr>
        <p:spPr>
          <a:xfrm>
            <a:off x="3978226" y="6189518"/>
            <a:ext cx="3443766" cy="615522"/>
          </a:xfrm>
          <a:prstGeom prst="rect">
            <a:avLst/>
          </a:prstGeom>
          <a:noFill/>
        </p:spPr>
        <p:txBody>
          <a:bodyPr wrap="none" lIns="179285" tIns="143428" rIns="179285" bIns="143428" rtlCol="0">
            <a:spAutoFit/>
          </a:bodyPr>
          <a:lstStyle/>
          <a:p>
            <a:pPr>
              <a:lnSpc>
                <a:spcPct val="90000"/>
              </a:lnSpc>
              <a:spcAft>
                <a:spcPts val="588"/>
              </a:spcAft>
            </a:pPr>
            <a:r>
              <a:rPr kumimoji="1" lang="en-US" altLang="ja-JP" sz="2353" dirty="0">
                <a:gradFill>
                  <a:gsLst>
                    <a:gs pos="2917">
                      <a:schemeClr val="tx1"/>
                    </a:gs>
                    <a:gs pos="30000">
                      <a:schemeClr val="tx1"/>
                    </a:gs>
                  </a:gsLst>
                  <a:lin ang="5400000" scaled="0"/>
                </a:gradFill>
              </a:rPr>
              <a:t>Value Stream Map </a:t>
            </a:r>
            <a:r>
              <a:rPr kumimoji="1" lang="ja-JP" altLang="en-US" sz="2353" dirty="0">
                <a:gradFill>
                  <a:gsLst>
                    <a:gs pos="2917">
                      <a:schemeClr val="tx1"/>
                    </a:gs>
                    <a:gs pos="30000">
                      <a:schemeClr val="tx1"/>
                    </a:gs>
                  </a:gsLst>
                  <a:lin ang="5400000" scaled="0"/>
                </a:gradFill>
              </a:rPr>
              <a:t>の例</a:t>
            </a:r>
          </a:p>
        </p:txBody>
      </p:sp>
      <p:sp>
        <p:nvSpPr>
          <p:cNvPr id="8" name="テキスト プレースホルダー 2"/>
          <p:cNvSpPr txBox="1">
            <a:spLocks/>
          </p:cNvSpPr>
          <p:nvPr/>
        </p:nvSpPr>
        <p:spPr>
          <a:xfrm>
            <a:off x="294989" y="1838428"/>
            <a:ext cx="11653523" cy="739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4000" kern="1200" spc="0" baseline="0">
                <a:gradFill>
                  <a:gsLst>
                    <a:gs pos="1250">
                      <a:schemeClr val="tx1"/>
                    </a:gs>
                    <a:gs pos="99000">
                      <a:schemeClr val="tx1"/>
                    </a:gs>
                  </a:gsLst>
                  <a:lin ang="5400000" scaled="0"/>
                </a:gradFill>
                <a:latin typeface="メイリオ"/>
                <a:ea typeface="メイリオ"/>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kumimoji="1" sz="2400" kern="1200" spc="0" baseline="0">
                <a:gradFill>
                  <a:gsLst>
                    <a:gs pos="1250">
                      <a:schemeClr val="tx1"/>
                    </a:gs>
                    <a:gs pos="100000">
                      <a:schemeClr val="tx1"/>
                    </a:gs>
                  </a:gsLst>
                  <a:lin ang="5400000" scaled="0"/>
                </a:gradFill>
                <a:latin typeface="メイリオ"/>
                <a:ea typeface="メイリオ"/>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2000" kern="1200" spc="0" baseline="0">
                <a:gradFill>
                  <a:gsLst>
                    <a:gs pos="1250">
                      <a:schemeClr val="tx1"/>
                    </a:gs>
                    <a:gs pos="100000">
                      <a:schemeClr val="tx1"/>
                    </a:gs>
                  </a:gsLst>
                  <a:lin ang="5400000" scaled="0"/>
                </a:gradFill>
                <a:latin typeface="メイリオ"/>
                <a:ea typeface="メイリオ"/>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1800" kern="1200" spc="0" baseline="0">
                <a:gradFill>
                  <a:gsLst>
                    <a:gs pos="1250">
                      <a:schemeClr val="tx1"/>
                    </a:gs>
                    <a:gs pos="100000">
                      <a:schemeClr val="tx1"/>
                    </a:gs>
                  </a:gsLst>
                  <a:lin ang="5400000" scaled="0"/>
                </a:gradFill>
                <a:latin typeface="メイリオ"/>
                <a:ea typeface="メイリオ"/>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1800" kern="1200" spc="0" baseline="0">
                <a:gradFill>
                  <a:gsLst>
                    <a:gs pos="1250">
                      <a:schemeClr val="tx1"/>
                    </a:gs>
                    <a:gs pos="100000">
                      <a:schemeClr val="tx1"/>
                    </a:gs>
                  </a:gsLst>
                  <a:lin ang="5400000" scaled="0"/>
                </a:gradFill>
                <a:latin typeface="メイリオ"/>
                <a:ea typeface="メイリオ"/>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3921" dirty="0"/>
              <a:t>Help to shorten the lead time</a:t>
            </a:r>
          </a:p>
        </p:txBody>
      </p:sp>
    </p:spTree>
    <p:extLst>
      <p:ext uri="{BB962C8B-B14F-4D97-AF65-F5344CB8AC3E}">
        <p14:creationId xmlns:p14="http://schemas.microsoft.com/office/powerpoint/2010/main" val="2035965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54AAA-23D8-45FA-A471-8A789DCC3394}"/>
              </a:ext>
            </a:extLst>
          </p:cNvPr>
          <p:cNvSpPr>
            <a:spLocks noGrp="1"/>
          </p:cNvSpPr>
          <p:nvPr>
            <p:ph type="title"/>
          </p:nvPr>
        </p:nvSpPr>
        <p:spPr/>
        <p:txBody>
          <a:bodyPr/>
          <a:lstStyle/>
          <a:p>
            <a:r>
              <a:rPr lang="en-US" b="1" dirty="0"/>
              <a:t>Expected results</a:t>
            </a:r>
            <a:endParaRPr lang="en-US" dirty="0"/>
          </a:p>
        </p:txBody>
      </p:sp>
      <p:sp>
        <p:nvSpPr>
          <p:cNvPr id="3" name="Content Placeholder 2">
            <a:extLst>
              <a:ext uri="{FF2B5EF4-FFF2-40B4-BE49-F238E27FC236}">
                <a16:creationId xmlns:a16="http://schemas.microsoft.com/office/drawing/2014/main" id="{C5AE88FB-FC5F-43E4-BDB2-D0FD7DF2AC7C}"/>
              </a:ext>
            </a:extLst>
          </p:cNvPr>
          <p:cNvSpPr>
            <a:spLocks noGrp="1"/>
          </p:cNvSpPr>
          <p:nvPr>
            <p:ph idx="1"/>
          </p:nvPr>
        </p:nvSpPr>
        <p:spPr/>
        <p:txBody>
          <a:bodyPr>
            <a:normAutofit fontScale="92500" lnSpcReduction="10000"/>
          </a:bodyPr>
          <a:lstStyle/>
          <a:p>
            <a:pPr fontAlgn="ctr"/>
            <a:r>
              <a:rPr lang="en-US" dirty="0"/>
              <a:t>Decrease Application and Application hotfix/patch deployment time by many months</a:t>
            </a:r>
          </a:p>
          <a:p>
            <a:pPr fontAlgn="ctr"/>
            <a:r>
              <a:rPr lang="en-US" dirty="0"/>
              <a:t>Teach your experts how they can use the latest technology to improve their results</a:t>
            </a:r>
          </a:p>
          <a:p>
            <a:pPr fontAlgn="ctr"/>
            <a:r>
              <a:rPr lang="en-US" dirty="0"/>
              <a:t>Significantly reduce waste cycles in many aspects of the organization as it relates to technology and deployment</a:t>
            </a:r>
          </a:p>
          <a:p>
            <a:pPr fontAlgn="ctr"/>
            <a:r>
              <a:rPr lang="en-US" dirty="0"/>
              <a:t>Work cross teams collaboratively</a:t>
            </a:r>
          </a:p>
          <a:p>
            <a:pPr fontAlgn="ctr"/>
            <a:r>
              <a:rPr lang="en-US" dirty="0"/>
              <a:t>Get Hands-on solving the teams most challenging problems with Microsoft Sr Experts working side-by-side with them.</a:t>
            </a:r>
          </a:p>
          <a:p>
            <a:pPr fontAlgn="ctr"/>
            <a:r>
              <a:rPr lang="en-US" dirty="0"/>
              <a:t>Increase DevOps journey speed and performance</a:t>
            </a:r>
          </a:p>
          <a:p>
            <a:pPr fontAlgn="ctr"/>
            <a:r>
              <a:rPr lang="en-US" dirty="0"/>
              <a:t>Much more</a:t>
            </a:r>
          </a:p>
          <a:p>
            <a:endParaRPr lang="en-US" dirty="0"/>
          </a:p>
        </p:txBody>
      </p:sp>
    </p:spTree>
    <p:extLst>
      <p:ext uri="{BB962C8B-B14F-4D97-AF65-F5344CB8AC3E}">
        <p14:creationId xmlns:p14="http://schemas.microsoft.com/office/powerpoint/2010/main" val="3312379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3C7-40AF-41DB-85EE-CAE93E570803}"/>
              </a:ext>
            </a:extLst>
          </p:cNvPr>
          <p:cNvSpPr>
            <a:spLocks noGrp="1"/>
          </p:cNvSpPr>
          <p:nvPr>
            <p:ph type="title"/>
          </p:nvPr>
        </p:nvSpPr>
        <p:spPr>
          <a:xfrm>
            <a:off x="838200" y="365126"/>
            <a:ext cx="10515600" cy="710640"/>
          </a:xfrm>
        </p:spPr>
        <p:txBody>
          <a:bodyPr/>
          <a:lstStyle/>
          <a:p>
            <a:r>
              <a:rPr lang="en-US" dirty="0"/>
              <a:t>Introduction to the VSM</a:t>
            </a:r>
          </a:p>
        </p:txBody>
      </p:sp>
      <p:sp>
        <p:nvSpPr>
          <p:cNvPr id="3" name="Content Placeholder 2">
            <a:extLst>
              <a:ext uri="{FF2B5EF4-FFF2-40B4-BE49-F238E27FC236}">
                <a16:creationId xmlns:a16="http://schemas.microsoft.com/office/drawing/2014/main" id="{3CC8D1B3-3B89-47D4-B026-8A8E00F1E6B7}"/>
              </a:ext>
            </a:extLst>
          </p:cNvPr>
          <p:cNvSpPr>
            <a:spLocks noGrp="1"/>
          </p:cNvSpPr>
          <p:nvPr>
            <p:ph idx="1"/>
          </p:nvPr>
        </p:nvSpPr>
        <p:spPr>
          <a:xfrm>
            <a:off x="137459" y="1237129"/>
            <a:ext cx="11929035" cy="5354918"/>
          </a:xfrm>
        </p:spPr>
        <p:txBody>
          <a:bodyPr>
            <a:normAutofit fontScale="85000" lnSpcReduction="10000"/>
          </a:bodyPr>
          <a:lstStyle/>
          <a:p>
            <a:pPr marL="0" indent="0">
              <a:buNone/>
            </a:pPr>
            <a:r>
              <a:rPr lang="en-US" sz="1600" b="1" dirty="0"/>
              <a:t>DevOps, Value Stream Mapping and Hack</a:t>
            </a:r>
            <a:endParaRPr lang="en-US" sz="1600" dirty="0"/>
          </a:p>
          <a:p>
            <a:pPr marL="0" indent="0">
              <a:buNone/>
            </a:pPr>
            <a:r>
              <a:rPr lang="en-US" sz="1600" b="1" dirty="0"/>
              <a:t>Objective</a:t>
            </a:r>
            <a:r>
              <a:rPr lang="en-US" sz="1600" dirty="0"/>
              <a:t>: Reduce waste and inefficiency in the development lifecycle; improve performance and time to market </a:t>
            </a:r>
          </a:p>
          <a:p>
            <a:pPr marL="0" indent="0">
              <a:buNone/>
            </a:pPr>
            <a:r>
              <a:rPr lang="en-US" sz="1600" b="1" dirty="0"/>
              <a:t>Expected results</a:t>
            </a:r>
            <a:r>
              <a:rPr lang="en-US" sz="1600" dirty="0"/>
              <a:t>: Decrease App and patch deployment time by many months.</a:t>
            </a:r>
          </a:p>
          <a:p>
            <a:pPr marL="0" indent="0">
              <a:buNone/>
            </a:pPr>
            <a:r>
              <a:rPr lang="en-US" sz="1600" dirty="0"/>
              <a:t>The DevOps program is designed for </a:t>
            </a:r>
            <a:r>
              <a:rPr lang="en-US" sz="1600" b="1" dirty="0"/>
              <a:t>senior architects, developers and engineers as well as the Innovation and DevOps teams</a:t>
            </a:r>
            <a:r>
              <a:rPr lang="en-US" sz="1600" dirty="0"/>
              <a:t>.  This program and event series requires full management support.  Department heads from many teams are required participants, so the program needs leadership buy-in.  The benefits are astonishing.  In a matter of a few days of prep work, a couple days of a Value Stream Analysis and a couple days of a hackathon, the team collectively learns how to be ultra-efficient.  We have seen this take a large organizations time to market for new features from a year to days and hotfixes from months to hours.  There are incredible tools and processes available to turn any organization into one that operates, with security in mind, at startup speed.  </a:t>
            </a:r>
          </a:p>
          <a:p>
            <a:pPr marL="0" indent="0">
              <a:buNone/>
            </a:pPr>
            <a:r>
              <a:rPr lang="en-US" sz="1600" dirty="0"/>
              <a:t>These processes are gaining much momentum in the technology space as organizations learn how to tweak three things to make massive impact and results a realization.  These three components are People, Processes and Tools.  The most important of these are the people and their knowledge and understanding of what is possible with the right processes and tools.  We wrap-up the DevOps course with a multi-day hackathon where we tackle one or more of your challenges with your team working with us.  This solution is usually ready for production and is often expanded to include multiple projects as the teams often split up into multiple groups to work on different parts of the problem.  The teams often find they have additional time to keep going to solve even more problems during the hack.  The hack creates an addictive behavior.  They realize how fast they can work once the waste is identified and cut, they want to work this way all the time.  </a:t>
            </a:r>
          </a:p>
          <a:p>
            <a:pPr marL="0" indent="0">
              <a:buNone/>
            </a:pPr>
            <a:r>
              <a:rPr lang="en-US" sz="1600" u="sng" dirty="0"/>
              <a:t>Customer Quotes:</a:t>
            </a:r>
            <a:endParaRPr lang="en-US" sz="1600" dirty="0"/>
          </a:p>
          <a:p>
            <a:pPr marL="0" indent="0" fontAlgn="ctr">
              <a:buNone/>
            </a:pPr>
            <a:r>
              <a:rPr lang="en-US" sz="1600" dirty="0"/>
              <a:t>Aha Moment: SQL Database: It just worked, even when we created a clone of the app in a completely different region! We were not expecting this!  The DNS made it all work</a:t>
            </a:r>
          </a:p>
          <a:p>
            <a:pPr marL="0" indent="0" fontAlgn="ctr">
              <a:buNone/>
            </a:pPr>
            <a:r>
              <a:rPr lang="en-US" sz="1600" dirty="0"/>
              <a:t>“It’s a fundamental shift from where we are today to what the future can / will look like and if anything, it was eye-opening and that we need to start changing our approach / thinking as the world is changing around us and we need to adapt”</a:t>
            </a:r>
          </a:p>
          <a:p>
            <a:pPr marL="0" indent="0" fontAlgn="ctr">
              <a:buNone/>
            </a:pPr>
            <a:r>
              <a:rPr lang="en-US" sz="1600" dirty="0"/>
              <a:t>“Value Stream Mapping was enlightening; having the team work together was key”</a:t>
            </a:r>
          </a:p>
          <a:p>
            <a:pPr marL="0" indent="0" fontAlgn="ctr">
              <a:buNone/>
            </a:pPr>
            <a:r>
              <a:rPr lang="en-US" sz="1600" dirty="0"/>
              <a:t>“The exercise to map existing development and deployment processes really starts to bring to light the areas in which massive productivity gains can be made”</a:t>
            </a:r>
          </a:p>
          <a:p>
            <a:pPr marL="0" indent="0" fontAlgn="ctr">
              <a:buNone/>
            </a:pPr>
            <a:r>
              <a:rPr lang="en-US" sz="1600" dirty="0"/>
              <a:t>“I passed the 70-533 Implementing Azure Infrastructure Solutions exam today with an 855.  Some tough questions but I spent a lot of time studying using </a:t>
            </a:r>
            <a:r>
              <a:rPr lang="en-US" sz="1600" dirty="0" err="1"/>
              <a:t>MeasureUp</a:t>
            </a:r>
            <a:r>
              <a:rPr lang="en-US" sz="1600" dirty="0"/>
              <a:t> along with attending the 4-day [DevOps] workshop made the difference”</a:t>
            </a:r>
          </a:p>
          <a:p>
            <a:endParaRPr lang="en-US" sz="1600" dirty="0"/>
          </a:p>
        </p:txBody>
      </p:sp>
    </p:spTree>
    <p:extLst>
      <p:ext uri="{BB962C8B-B14F-4D97-AF65-F5344CB8AC3E}">
        <p14:creationId xmlns:p14="http://schemas.microsoft.com/office/powerpoint/2010/main" val="558742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349BD-5CC7-44C9-8838-A2C27BA09B0A}"/>
              </a:ext>
            </a:extLst>
          </p:cNvPr>
          <p:cNvSpPr>
            <a:spLocks noGrp="1"/>
          </p:cNvSpPr>
          <p:nvPr>
            <p:ph type="title"/>
          </p:nvPr>
        </p:nvSpPr>
        <p:spPr/>
        <p:txBody>
          <a:bodyPr/>
          <a:lstStyle/>
          <a:p>
            <a:r>
              <a:rPr lang="en-US" b="1" dirty="0"/>
              <a:t>Hackathon / Hackfest</a:t>
            </a:r>
            <a:endParaRPr lang="en-US" dirty="0"/>
          </a:p>
        </p:txBody>
      </p:sp>
      <p:sp>
        <p:nvSpPr>
          <p:cNvPr id="3" name="Content Placeholder 2">
            <a:extLst>
              <a:ext uri="{FF2B5EF4-FFF2-40B4-BE49-F238E27FC236}">
                <a16:creationId xmlns:a16="http://schemas.microsoft.com/office/drawing/2014/main" id="{4A6709D6-58CE-47B5-83C4-83FD56C5571B}"/>
              </a:ext>
            </a:extLst>
          </p:cNvPr>
          <p:cNvSpPr>
            <a:spLocks noGrp="1"/>
          </p:cNvSpPr>
          <p:nvPr>
            <p:ph idx="1"/>
          </p:nvPr>
        </p:nvSpPr>
        <p:spPr>
          <a:xfrm>
            <a:off x="215153" y="1500094"/>
            <a:ext cx="11755718" cy="5103906"/>
          </a:xfrm>
        </p:spPr>
        <p:txBody>
          <a:bodyPr>
            <a:normAutofit/>
          </a:bodyPr>
          <a:lstStyle/>
          <a:p>
            <a:pPr marL="0" indent="0">
              <a:buNone/>
            </a:pPr>
            <a:r>
              <a:rPr lang="en-US" sz="1800" dirty="0"/>
              <a:t>A hackathon is usually an all-day or multi-day event where developers and sometimes others, architects, security professionals, engineers, etc., come together as a team to build/develop a solution to a problem.  A hackathon, will generally have multiple teams all solving a different problem. Gamification can be added to a hackathon to make it even more fun.  The hackathon is used as a catalyst to help teams hyper-focus on a single problem, bringing this problem to resolution in a short period of time. It is also a teaches how to use an internal hackathon as catalyst for any team to solve serious problems.  It makes a great team building exercise and many companies once fully introduced to hackathons will do hacks as part of their giving or charitable work.  Microsoft will supply staff to help with the first hackathon and can be leveraged in future hacks if needed. </a:t>
            </a:r>
          </a:p>
          <a:p>
            <a:pPr marL="0" indent="0">
              <a:buNone/>
            </a:pPr>
            <a:r>
              <a:rPr lang="en-US" sz="1800" u="sng" dirty="0"/>
              <a:t>Customer Quotes:</a:t>
            </a:r>
            <a:endParaRPr lang="en-US" sz="1800" dirty="0"/>
          </a:p>
          <a:p>
            <a:pPr fontAlgn="ctr"/>
            <a:r>
              <a:rPr lang="en-US" sz="1800" dirty="0"/>
              <a:t>“The participation of resources from different areas really helps share what the other side does and the pains they feel” </a:t>
            </a:r>
          </a:p>
          <a:p>
            <a:pPr fontAlgn="ctr"/>
            <a:r>
              <a:rPr lang="en-US" sz="1800" dirty="0"/>
              <a:t>“Touching technology as part of the learning processes really accelerates the consumption of new information”</a:t>
            </a:r>
          </a:p>
          <a:p>
            <a:pPr fontAlgn="ctr"/>
            <a:r>
              <a:rPr lang="en-US" sz="1800" dirty="0"/>
              <a:t>“Low risk accelerator to provide business value, we have to move this forward”</a:t>
            </a:r>
          </a:p>
          <a:p>
            <a:pPr fontAlgn="ctr"/>
            <a:r>
              <a:rPr lang="en-US" sz="1800" dirty="0"/>
              <a:t>“Demonstrated benefits typical of a PaaS solution - reduced complexity, simplified deployments, reduced time to market”</a:t>
            </a:r>
          </a:p>
          <a:p>
            <a:pPr fontAlgn="ctr"/>
            <a:r>
              <a:rPr lang="en-US" sz="1800" dirty="0"/>
              <a:t>“New architectures and approaches required to take best advantage of the Azure Cloud capabilities and approach”</a:t>
            </a:r>
          </a:p>
          <a:p>
            <a:pPr marL="0" indent="0">
              <a:buNone/>
            </a:pPr>
            <a:endParaRPr lang="en-US" sz="1800" dirty="0"/>
          </a:p>
        </p:txBody>
      </p:sp>
    </p:spTree>
    <p:extLst>
      <p:ext uri="{BB962C8B-B14F-4D97-AF65-F5344CB8AC3E}">
        <p14:creationId xmlns:p14="http://schemas.microsoft.com/office/powerpoint/2010/main" val="3266304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42929"/>
            <a:ext cx="10515600" cy="1325563"/>
          </a:xfrm>
        </p:spPr>
        <p:txBody>
          <a:bodyPr/>
          <a:lstStyle/>
          <a:p>
            <a:r>
              <a:rPr lang="en-US" dirty="0">
                <a:gradFill>
                  <a:gsLst>
                    <a:gs pos="1250">
                      <a:schemeClr val="tx2"/>
                    </a:gs>
                    <a:gs pos="100000">
                      <a:schemeClr val="tx2"/>
                    </a:gs>
                  </a:gsLst>
                  <a:lin ang="0" scaled="0"/>
                </a:gradFill>
              </a:rPr>
              <a:t>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241381"/>
          </a:xfrm>
          <a:prstGeom prst="rect">
            <a:avLst/>
          </a:prstGeom>
        </p:spPr>
        <p:txBody>
          <a:bodyPr wrap="square">
            <a:spAutoFit/>
          </a:bodyPr>
          <a:lstStyle/>
          <a:p>
            <a:r>
              <a:rPr lang="en-US" sz="980" i="1" dirty="0">
                <a:hlinkClick r:id="rId3"/>
              </a:rPr>
              <a:t>http://www.itproguy.com/devops-practices/</a:t>
            </a:r>
            <a:r>
              <a:rPr lang="en-US" sz="980" i="1" dirty="0"/>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Primary</a:t>
            </a:r>
            <a:endParaRPr kumimoji="1" lang="ja-JP" altLang="en-US" sz="3529" b="1" dirty="0" err="1">
              <a:gradFill>
                <a:gsLst>
                  <a:gs pos="2917">
                    <a:schemeClr val="tx1"/>
                  </a:gs>
                  <a:gs pos="30000">
                    <a:schemeClr val="tx1"/>
                  </a:gs>
                </a:gsLst>
                <a:lin ang="5400000" scaled="0"/>
              </a:gradFill>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Secondary</a:t>
            </a:r>
            <a:endParaRPr kumimoji="1" lang="ja-JP" altLang="en-US" sz="3529"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960967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E812-BECA-4FD0-BBF0-5F755A99C92D}"/>
              </a:ext>
            </a:extLst>
          </p:cNvPr>
          <p:cNvSpPr>
            <a:spLocks noGrp="1"/>
          </p:cNvSpPr>
          <p:nvPr>
            <p:ph type="title"/>
          </p:nvPr>
        </p:nvSpPr>
        <p:spPr>
          <a:xfrm>
            <a:off x="288533" y="354851"/>
            <a:ext cx="10515600" cy="1325563"/>
          </a:xfrm>
        </p:spPr>
        <p:txBody>
          <a:bodyPr/>
          <a:lstStyle/>
          <a:p>
            <a:r>
              <a:rPr lang="en-US" dirty="0"/>
              <a:t>Before</a:t>
            </a:r>
            <a:br>
              <a:rPr lang="en-US" dirty="0"/>
            </a:br>
            <a:r>
              <a:rPr lang="en-US" dirty="0"/>
              <a:t>DevOps</a:t>
            </a:r>
          </a:p>
        </p:txBody>
      </p:sp>
      <p:pic>
        <p:nvPicPr>
          <p:cNvPr id="3" name="Picture 2">
            <a:extLst>
              <a:ext uri="{FF2B5EF4-FFF2-40B4-BE49-F238E27FC236}">
                <a16:creationId xmlns:a16="http://schemas.microsoft.com/office/drawing/2014/main" id="{4DC7A7A4-FAEA-4A48-A8DB-6AACAB72928A}"/>
              </a:ext>
            </a:extLst>
          </p:cNvPr>
          <p:cNvPicPr>
            <a:picLocks noChangeAspect="1"/>
          </p:cNvPicPr>
          <p:nvPr/>
        </p:nvPicPr>
        <p:blipFill>
          <a:blip r:embed="rId3"/>
          <a:stretch>
            <a:fillRect/>
          </a:stretch>
        </p:blipFill>
        <p:spPr>
          <a:xfrm>
            <a:off x="2651737" y="278559"/>
            <a:ext cx="9389467" cy="6513200"/>
          </a:xfrm>
          <a:prstGeom prst="rect">
            <a:avLst/>
          </a:prstGeom>
        </p:spPr>
      </p:pic>
      <p:sp>
        <p:nvSpPr>
          <p:cNvPr id="4" name="TextBox 3">
            <a:extLst>
              <a:ext uri="{FF2B5EF4-FFF2-40B4-BE49-F238E27FC236}">
                <a16:creationId xmlns:a16="http://schemas.microsoft.com/office/drawing/2014/main" id="{F18E26BC-1AC9-442F-BA77-AF3150CDAF53}"/>
              </a:ext>
            </a:extLst>
          </p:cNvPr>
          <p:cNvSpPr txBox="1"/>
          <p:nvPr/>
        </p:nvSpPr>
        <p:spPr>
          <a:xfrm>
            <a:off x="406286" y="4833643"/>
            <a:ext cx="4298938" cy="2123658"/>
          </a:xfrm>
          <a:prstGeom prst="rect">
            <a:avLst/>
          </a:prstGeom>
          <a:noFill/>
        </p:spPr>
        <p:txBody>
          <a:bodyPr wrap="square" rtlCol="0">
            <a:spAutoFit/>
          </a:bodyPr>
          <a:lstStyle/>
          <a:p>
            <a:pPr marL="342900" indent="-342900">
              <a:buFont typeface="Arial" panose="020B0604020202020204" pitchFamily="34" charset="0"/>
              <a:buChar char="•"/>
            </a:pPr>
            <a:r>
              <a:rPr lang="en-US" sz="2800" dirty="0"/>
              <a:t>2 Week Lead time</a:t>
            </a:r>
          </a:p>
          <a:p>
            <a:pPr marL="342900" indent="-342900">
              <a:buFont typeface="Arial" panose="020B0604020202020204" pitchFamily="34" charset="0"/>
              <a:buChar char="•"/>
            </a:pPr>
            <a:r>
              <a:rPr lang="en-US" sz="2800" dirty="0"/>
              <a:t>1-3 Months Processing</a:t>
            </a:r>
          </a:p>
          <a:p>
            <a:pPr marL="342900" indent="-342900">
              <a:buFont typeface="Arial" panose="020B0604020202020204" pitchFamily="34" charset="0"/>
              <a:buChar char="•"/>
            </a:pPr>
            <a:r>
              <a:rPr lang="en-US" sz="2800" dirty="0"/>
              <a:t>Waste in every step</a:t>
            </a:r>
          </a:p>
          <a:p>
            <a:endParaRPr lang="en-US" sz="2800" dirty="0"/>
          </a:p>
          <a:p>
            <a:endParaRPr lang="en-US" sz="2000" dirty="0"/>
          </a:p>
        </p:txBody>
      </p:sp>
    </p:spTree>
    <p:extLst>
      <p:ext uri="{BB962C8B-B14F-4D97-AF65-F5344CB8AC3E}">
        <p14:creationId xmlns:p14="http://schemas.microsoft.com/office/powerpoint/2010/main" val="855728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31594C-F101-4367-919C-217950BD1B71}"/>
              </a:ext>
            </a:extLst>
          </p:cNvPr>
          <p:cNvSpPr>
            <a:spLocks noGrp="1"/>
          </p:cNvSpPr>
          <p:nvPr>
            <p:ph type="body" sz="quarter" idx="10"/>
          </p:nvPr>
        </p:nvSpPr>
        <p:spPr>
          <a:xfrm>
            <a:off x="308434" y="1101577"/>
            <a:ext cx="5721064" cy="5155788"/>
          </a:xfrm>
        </p:spPr>
        <p:txBody>
          <a:bodyPr>
            <a:normAutofit/>
          </a:bodyPr>
          <a:lstStyle/>
          <a:p>
            <a:r>
              <a:rPr lang="en-US" dirty="0"/>
              <a:t>How long does it take?</a:t>
            </a:r>
          </a:p>
          <a:p>
            <a:r>
              <a:rPr lang="en-US" dirty="0"/>
              <a:t>Where is the waste? </a:t>
            </a:r>
          </a:p>
          <a:p>
            <a:r>
              <a:rPr lang="en-US" dirty="0"/>
              <a:t>How much quantifiable waste?</a:t>
            </a:r>
          </a:p>
          <a:p>
            <a:r>
              <a:rPr lang="en-US" dirty="0"/>
              <a:t>Total time?</a:t>
            </a:r>
          </a:p>
          <a:p>
            <a:r>
              <a:rPr lang="en-US" dirty="0"/>
              <a:t>Homerun: Total Cost</a:t>
            </a:r>
          </a:p>
          <a:p>
            <a:endParaRPr lang="en-US" dirty="0"/>
          </a:p>
          <a:p>
            <a:endParaRPr lang="en-US" dirty="0"/>
          </a:p>
        </p:txBody>
      </p:sp>
      <p:pic>
        <p:nvPicPr>
          <p:cNvPr id="5" name="Picture 4">
            <a:extLst>
              <a:ext uri="{FF2B5EF4-FFF2-40B4-BE49-F238E27FC236}">
                <a16:creationId xmlns:a16="http://schemas.microsoft.com/office/drawing/2014/main" id="{47FC18E2-3148-4CEF-A5DE-F66A6AA7706F}"/>
              </a:ext>
            </a:extLst>
          </p:cNvPr>
          <p:cNvPicPr>
            <a:picLocks noChangeAspect="1"/>
          </p:cNvPicPr>
          <p:nvPr/>
        </p:nvPicPr>
        <p:blipFill>
          <a:blip r:embed="rId3"/>
          <a:stretch>
            <a:fillRect/>
          </a:stretch>
        </p:blipFill>
        <p:spPr>
          <a:xfrm>
            <a:off x="4494223" y="3424844"/>
            <a:ext cx="7642115" cy="3433156"/>
          </a:xfrm>
          <a:prstGeom prst="rect">
            <a:avLst/>
          </a:prstGeom>
        </p:spPr>
      </p:pic>
      <p:sp>
        <p:nvSpPr>
          <p:cNvPr id="4" name="Text Placeholder 3">
            <a:extLst>
              <a:ext uri="{FF2B5EF4-FFF2-40B4-BE49-F238E27FC236}">
                <a16:creationId xmlns:a16="http://schemas.microsoft.com/office/drawing/2014/main" id="{A88D7E4B-EC76-4738-83B4-FB5D348C8D4D}"/>
              </a:ext>
            </a:extLst>
          </p:cNvPr>
          <p:cNvSpPr>
            <a:spLocks noGrp="1"/>
          </p:cNvSpPr>
          <p:nvPr>
            <p:ph type="body" sz="quarter" idx="11"/>
          </p:nvPr>
        </p:nvSpPr>
        <p:spPr/>
        <p:txBody>
          <a:bodyPr/>
          <a:lstStyle/>
          <a:p>
            <a:pPr marL="0" indent="0">
              <a:buNone/>
            </a:pPr>
            <a:endParaRPr lang="en-US" dirty="0"/>
          </a:p>
        </p:txBody>
      </p:sp>
      <p:sp>
        <p:nvSpPr>
          <p:cNvPr id="8" name="Title 7">
            <a:extLst>
              <a:ext uri="{FF2B5EF4-FFF2-40B4-BE49-F238E27FC236}">
                <a16:creationId xmlns:a16="http://schemas.microsoft.com/office/drawing/2014/main" id="{989BA7DF-FCDB-4978-9CB1-08F088CF6F0B}"/>
              </a:ext>
            </a:extLst>
          </p:cNvPr>
          <p:cNvSpPr>
            <a:spLocks noGrp="1"/>
          </p:cNvSpPr>
          <p:nvPr>
            <p:ph type="title"/>
          </p:nvPr>
        </p:nvSpPr>
        <p:spPr>
          <a:xfrm>
            <a:off x="838200" y="365126"/>
            <a:ext cx="10515600" cy="637944"/>
          </a:xfrm>
        </p:spPr>
        <p:txBody>
          <a:bodyPr>
            <a:normAutofit fontScale="90000"/>
          </a:bodyPr>
          <a:lstStyle/>
          <a:p>
            <a:r>
              <a:rPr lang="en-US" dirty="0"/>
              <a:t>Workflow Tracking</a:t>
            </a:r>
          </a:p>
        </p:txBody>
      </p:sp>
    </p:spTree>
    <p:extLst>
      <p:ext uri="{BB962C8B-B14F-4D97-AF65-F5344CB8AC3E}">
        <p14:creationId xmlns:p14="http://schemas.microsoft.com/office/powerpoint/2010/main" val="3357723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90F8-AE78-45CD-B9D6-15766B2934C9}"/>
              </a:ext>
            </a:extLst>
          </p:cNvPr>
          <p:cNvSpPr>
            <a:spLocks noGrp="1"/>
          </p:cNvSpPr>
          <p:nvPr>
            <p:ph type="title"/>
          </p:nvPr>
        </p:nvSpPr>
        <p:spPr>
          <a:xfrm>
            <a:off x="384028" y="262179"/>
            <a:ext cx="10515600" cy="1325563"/>
          </a:xfrm>
        </p:spPr>
        <p:txBody>
          <a:bodyPr/>
          <a:lstStyle/>
          <a:p>
            <a:r>
              <a:rPr lang="en-US" dirty="0"/>
              <a:t>After </a:t>
            </a:r>
            <a:br>
              <a:rPr lang="en-US" dirty="0"/>
            </a:br>
            <a:r>
              <a:rPr lang="en-US" dirty="0"/>
              <a:t>DevOps</a:t>
            </a:r>
          </a:p>
        </p:txBody>
      </p:sp>
      <p:pic>
        <p:nvPicPr>
          <p:cNvPr id="3" name="Picture 2">
            <a:extLst>
              <a:ext uri="{FF2B5EF4-FFF2-40B4-BE49-F238E27FC236}">
                <a16:creationId xmlns:a16="http://schemas.microsoft.com/office/drawing/2014/main" id="{91568B20-87A3-4EF0-ABFF-E0E7B4ED5478}"/>
              </a:ext>
            </a:extLst>
          </p:cNvPr>
          <p:cNvPicPr>
            <a:picLocks noChangeAspect="1"/>
          </p:cNvPicPr>
          <p:nvPr/>
        </p:nvPicPr>
        <p:blipFill>
          <a:blip r:embed="rId3"/>
          <a:stretch>
            <a:fillRect/>
          </a:stretch>
        </p:blipFill>
        <p:spPr>
          <a:xfrm>
            <a:off x="3673948" y="333060"/>
            <a:ext cx="8194750" cy="6355852"/>
          </a:xfrm>
          <a:prstGeom prst="rect">
            <a:avLst/>
          </a:prstGeom>
        </p:spPr>
      </p:pic>
      <p:sp>
        <p:nvSpPr>
          <p:cNvPr id="4" name="TextBox 3">
            <a:extLst>
              <a:ext uri="{FF2B5EF4-FFF2-40B4-BE49-F238E27FC236}">
                <a16:creationId xmlns:a16="http://schemas.microsoft.com/office/drawing/2014/main" id="{C19F6A91-52B1-43AF-A88A-5E04CCB6DA64}"/>
              </a:ext>
            </a:extLst>
          </p:cNvPr>
          <p:cNvSpPr txBox="1"/>
          <p:nvPr/>
        </p:nvSpPr>
        <p:spPr>
          <a:xfrm>
            <a:off x="545566" y="1836484"/>
            <a:ext cx="3419395" cy="5047536"/>
          </a:xfrm>
          <a:prstGeom prst="rect">
            <a:avLst/>
          </a:prstGeom>
          <a:noFill/>
        </p:spPr>
        <p:txBody>
          <a:bodyPr wrap="square" rtlCol="0">
            <a:spAutoFit/>
          </a:bodyPr>
          <a:lstStyle/>
          <a:p>
            <a:pPr marL="342900" indent="-342900">
              <a:buFont typeface="Arial" panose="020B0604020202020204" pitchFamily="34" charset="0"/>
              <a:buChar char="•"/>
            </a:pPr>
            <a:r>
              <a:rPr lang="en-US" sz="2800" b="1" dirty="0"/>
              <a:t>2 Week Lead time</a:t>
            </a:r>
          </a:p>
          <a:p>
            <a:pPr marL="342900" indent="-342900">
              <a:buFont typeface="Arial" panose="020B0604020202020204" pitchFamily="34" charset="0"/>
              <a:buChar char="•"/>
            </a:pPr>
            <a:r>
              <a:rPr lang="en-US" sz="2800" b="1" dirty="0"/>
              <a:t>1 Day – 2 Weeks </a:t>
            </a:r>
            <a:r>
              <a:rPr lang="en-US" sz="2400" dirty="0"/>
              <a:t>processing time</a:t>
            </a:r>
          </a:p>
          <a:p>
            <a:pPr marL="342900" indent="-342900">
              <a:buFont typeface="Arial" panose="020B0604020202020204" pitchFamily="34" charset="0"/>
              <a:buChar char="•"/>
            </a:pPr>
            <a:r>
              <a:rPr lang="en-US" sz="2400" dirty="0"/>
              <a:t>Not all waste was cut in first pass</a:t>
            </a:r>
          </a:p>
          <a:p>
            <a:pPr marL="342900" indent="-342900">
              <a:buFont typeface="Arial" panose="020B0604020202020204" pitchFamily="34" charset="0"/>
              <a:buChar char="•"/>
            </a:pPr>
            <a:r>
              <a:rPr lang="en-US" sz="2400" dirty="0"/>
              <a:t>Fully automated and streamlined process with an application flowing through the system.</a:t>
            </a:r>
          </a:p>
          <a:p>
            <a:endParaRPr lang="en-US" sz="2400" dirty="0"/>
          </a:p>
          <a:p>
            <a:r>
              <a:rPr lang="en-US" sz="2400" dirty="0"/>
              <a:t>Investment: </a:t>
            </a:r>
            <a:r>
              <a:rPr lang="en-US" sz="3200" b="1" dirty="0"/>
              <a:t>3 weeks</a:t>
            </a:r>
          </a:p>
          <a:p>
            <a:endParaRPr lang="en-US" dirty="0"/>
          </a:p>
        </p:txBody>
      </p:sp>
    </p:spTree>
    <p:extLst>
      <p:ext uri="{BB962C8B-B14F-4D97-AF65-F5344CB8AC3E}">
        <p14:creationId xmlns:p14="http://schemas.microsoft.com/office/powerpoint/2010/main" val="875389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385D-2CBE-4C51-B313-0646EF090EDA}"/>
              </a:ext>
            </a:extLst>
          </p:cNvPr>
          <p:cNvSpPr>
            <a:spLocks noGrp="1"/>
          </p:cNvSpPr>
          <p:nvPr>
            <p:ph type="title"/>
          </p:nvPr>
        </p:nvSpPr>
        <p:spPr>
          <a:xfrm>
            <a:off x="838200" y="365125"/>
            <a:ext cx="8433262" cy="1325563"/>
          </a:xfrm>
        </p:spPr>
        <p:txBody>
          <a:bodyPr>
            <a:normAutofit fontScale="90000"/>
          </a:bodyPr>
          <a:lstStyle/>
          <a:p>
            <a:r>
              <a:rPr lang="en-US" dirty="0"/>
              <a:t>Release Cycle: 18 months </a:t>
            </a:r>
            <a:r>
              <a:rPr lang="en-US" dirty="0">
                <a:sym typeface="Wingdings" panose="05000000000000000000" pitchFamily="2" charset="2"/>
              </a:rPr>
              <a:t> 4 weeks</a:t>
            </a:r>
            <a:br>
              <a:rPr lang="en-US" dirty="0"/>
            </a:br>
            <a:r>
              <a:rPr lang="en-US" dirty="0"/>
              <a:t>Hotfix: 6 week </a:t>
            </a:r>
            <a:r>
              <a:rPr lang="en-US" dirty="0">
                <a:sym typeface="Wingdings" panose="05000000000000000000" pitchFamily="2" charset="2"/>
              </a:rPr>
              <a:t> Same Day</a:t>
            </a:r>
            <a:br>
              <a:rPr lang="en-US" dirty="0">
                <a:sym typeface="Wingdings" panose="05000000000000000000" pitchFamily="2" charset="2"/>
              </a:rPr>
            </a:br>
            <a:r>
              <a:rPr lang="en-US" dirty="0">
                <a:sym typeface="Wingdings" panose="05000000000000000000" pitchFamily="2" charset="2"/>
              </a:rPr>
              <a:t>Investment: </a:t>
            </a:r>
            <a:r>
              <a:rPr lang="en-US" b="1" dirty="0">
                <a:sym typeface="Wingdings" panose="05000000000000000000" pitchFamily="2" charset="2"/>
              </a:rPr>
              <a:t>3 weeks</a:t>
            </a:r>
            <a:endParaRPr lang="en-US" b="1" dirty="0"/>
          </a:p>
        </p:txBody>
      </p:sp>
      <p:pic>
        <p:nvPicPr>
          <p:cNvPr id="4" name="Content Placeholder 3">
            <a:extLst>
              <a:ext uri="{FF2B5EF4-FFF2-40B4-BE49-F238E27FC236}">
                <a16:creationId xmlns:a16="http://schemas.microsoft.com/office/drawing/2014/main" id="{39C68B22-AB96-4A52-81DA-66DC2701FC35}"/>
              </a:ext>
            </a:extLst>
          </p:cNvPr>
          <p:cNvPicPr>
            <a:picLocks noGrp="1" noChangeAspect="1"/>
          </p:cNvPicPr>
          <p:nvPr>
            <p:ph idx="1"/>
          </p:nvPr>
        </p:nvPicPr>
        <p:blipFill>
          <a:blip r:embed="rId3"/>
          <a:stretch>
            <a:fillRect/>
          </a:stretch>
        </p:blipFill>
        <p:spPr>
          <a:xfrm>
            <a:off x="3619434" y="1741021"/>
            <a:ext cx="8572566" cy="5054600"/>
          </a:xfrm>
          <a:prstGeom prst="rect">
            <a:avLst/>
          </a:prstGeom>
        </p:spPr>
      </p:pic>
    </p:spTree>
    <p:extLst>
      <p:ext uri="{BB962C8B-B14F-4D97-AF65-F5344CB8AC3E}">
        <p14:creationId xmlns:p14="http://schemas.microsoft.com/office/powerpoint/2010/main" val="784080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DEF3D-9506-43E4-B3CE-54F26E9D330D}"/>
              </a:ext>
            </a:extLst>
          </p:cNvPr>
          <p:cNvSpPr>
            <a:spLocks noGrp="1"/>
          </p:cNvSpPr>
          <p:nvPr>
            <p:ph type="title"/>
          </p:nvPr>
        </p:nvSpPr>
        <p:spPr/>
        <p:txBody>
          <a:bodyPr>
            <a:normAutofit/>
          </a:bodyPr>
          <a:lstStyle/>
          <a:p>
            <a:r>
              <a:rPr lang="en-US" b="1" dirty="0"/>
              <a:t>DevOps How To Put Value For All Into A Value Stream Mapping</a:t>
            </a:r>
            <a:endParaRPr lang="en-US" dirty="0"/>
          </a:p>
        </p:txBody>
      </p:sp>
      <p:sp>
        <p:nvSpPr>
          <p:cNvPr id="3" name="Content Placeholder 2">
            <a:extLst>
              <a:ext uri="{FF2B5EF4-FFF2-40B4-BE49-F238E27FC236}">
                <a16:creationId xmlns:a16="http://schemas.microsoft.com/office/drawing/2014/main" id="{CEFBE6AC-96A6-4015-9B6E-5264FA51A927}"/>
              </a:ext>
            </a:extLst>
          </p:cNvPr>
          <p:cNvSpPr>
            <a:spLocks noGrp="1"/>
          </p:cNvSpPr>
          <p:nvPr>
            <p:ph idx="1"/>
          </p:nvPr>
        </p:nvSpPr>
        <p:spPr/>
        <p:txBody>
          <a:bodyPr>
            <a:normAutofit fontScale="47500" lnSpcReduction="20000"/>
          </a:bodyPr>
          <a:lstStyle/>
          <a:p>
            <a:pPr marL="0" indent="0">
              <a:buNone/>
            </a:pPr>
            <a:r>
              <a:rPr lang="en-US" sz="3400" b="1" dirty="0"/>
              <a:t>The Value Stream Mapping (VSM) is the first and by far the most important part of your DevOps Journey</a:t>
            </a:r>
            <a:r>
              <a:rPr lang="en-US" dirty="0"/>
              <a:t>. Learn how to get started with the VSM and how to keep the discussion going. We will also cover the importance of doing a VSM, requirements you should adopt for a VSM including the basics: Who, What, Where, When, Why and How. You will learn how to make your VSM successful from prep to results.</a:t>
            </a:r>
          </a:p>
          <a:p>
            <a:pPr marL="0" indent="0">
              <a:buNone/>
            </a:pPr>
            <a:r>
              <a:rPr lang="en-US" dirty="0"/>
              <a:t>Learn how to get started with the VSM and how to keep the discussion going. We will also cover the importance of doing a VSM and requirements you should adapt for a good VSM. Sample Visio Document templates, PowerPoints, sample agenda, checklists, and more will be supplied. Expect to be fully engaged. During a VSM, the audience has to be captured and fully engaged, learn from this session how it is done. In this session, we will review several Value Stream Mappings showing before and after diagrams. Examples use CI/CD pipeline improvements or creation.</a:t>
            </a:r>
          </a:p>
          <a:p>
            <a:pPr marL="0" indent="0">
              <a:buNone/>
            </a:pPr>
            <a:r>
              <a:rPr lang="en-US" dirty="0"/>
              <a:t>The basics are not as basic as you might think, learn: Who, What, Where, When, Why &amp; How</a:t>
            </a:r>
          </a:p>
          <a:p>
            <a:pPr lvl="0"/>
            <a:r>
              <a:rPr lang="en-US" dirty="0"/>
              <a:t>Who ...will you be engaging at each step </a:t>
            </a:r>
          </a:p>
          <a:p>
            <a:pPr lvl="0"/>
            <a:r>
              <a:rPr lang="en-US" dirty="0"/>
              <a:t>What ... discussions to have at different phases to different people, what should be included with VSM, more </a:t>
            </a:r>
          </a:p>
          <a:p>
            <a:pPr lvl="0"/>
            <a:r>
              <a:rPr lang="en-US" dirty="0"/>
              <a:t>Where ... the meetings/discussions should take place for the greatest impact and flexibility </a:t>
            </a:r>
          </a:p>
          <a:p>
            <a:pPr lvl="0"/>
            <a:r>
              <a:rPr lang="en-US" dirty="0"/>
              <a:t>Why ... are you having another meeting, need to get engaged with DevOps, need to do VSM, need to engage various departments, etc. </a:t>
            </a:r>
          </a:p>
          <a:p>
            <a:pPr lvl="0"/>
            <a:r>
              <a:rPr lang="en-US" dirty="0"/>
              <a:t>How ... to run a VSM. How to have discussions with different people at different stages to ensure success, How to plan and get RESULTS. </a:t>
            </a:r>
          </a:p>
          <a:p>
            <a:r>
              <a:rPr lang="en-US" dirty="0"/>
              <a:t>You will learn how to make your VSM successful from preparation to results.</a:t>
            </a:r>
          </a:p>
          <a:p>
            <a:pPr marL="0" indent="0">
              <a:buNone/>
            </a:pPr>
            <a:r>
              <a:rPr lang="en-US" dirty="0"/>
              <a:t>The Value Stream Mapping is critically important but it is only a small part of the solution. Please see Dan’s other session on “DevOps Journey at Overdrive” for the rest of the story.</a:t>
            </a:r>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434674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7D564-CF02-4948-A73B-5E4400E16B4D}"/>
              </a:ext>
            </a:extLst>
          </p:cNvPr>
          <p:cNvSpPr>
            <a:spLocks noGrp="1"/>
          </p:cNvSpPr>
          <p:nvPr>
            <p:ph type="ctrTitle"/>
          </p:nvPr>
        </p:nvSpPr>
        <p:spPr/>
        <p:txBody>
          <a:bodyPr>
            <a:normAutofit/>
          </a:bodyPr>
          <a:lstStyle/>
          <a:p>
            <a:r>
              <a:rPr lang="en-US" sz="8800" dirty="0"/>
              <a:t>Making it real</a:t>
            </a:r>
          </a:p>
        </p:txBody>
      </p:sp>
      <p:sp>
        <p:nvSpPr>
          <p:cNvPr id="4" name="Subtitle 3">
            <a:extLst>
              <a:ext uri="{FF2B5EF4-FFF2-40B4-BE49-F238E27FC236}">
                <a16:creationId xmlns:a16="http://schemas.microsoft.com/office/drawing/2014/main" id="{F481D319-2FC1-4DB8-9DB0-08B88BBC1FD7}"/>
              </a:ext>
            </a:extLst>
          </p:cNvPr>
          <p:cNvSpPr>
            <a:spLocks noGrp="1"/>
          </p:cNvSpPr>
          <p:nvPr>
            <p:ph type="subTitle" idx="1"/>
          </p:nvPr>
        </p:nvSpPr>
        <p:spPr/>
        <p:txBody>
          <a:bodyPr>
            <a:normAutofit/>
          </a:bodyPr>
          <a:lstStyle/>
          <a:p>
            <a:r>
              <a:rPr lang="en-US" sz="5400" dirty="0"/>
              <a:t>Whiteboarding</a:t>
            </a:r>
            <a:br>
              <a:rPr lang="en-US" sz="5400" dirty="0"/>
            </a:br>
            <a:r>
              <a:rPr lang="en-US" sz="3600" dirty="0"/>
              <a:t>Demo</a:t>
            </a:r>
            <a:endParaRPr lang="en-US" sz="5400" dirty="0"/>
          </a:p>
        </p:txBody>
      </p:sp>
    </p:spTree>
    <p:extLst>
      <p:ext uri="{BB962C8B-B14F-4D97-AF65-F5344CB8AC3E}">
        <p14:creationId xmlns:p14="http://schemas.microsoft.com/office/powerpoint/2010/main" val="644766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2F3A47-A812-4B75-BD44-5672F42511F5}"/>
              </a:ext>
            </a:extLst>
          </p:cNvPr>
          <p:cNvSpPr>
            <a:spLocks noGrp="1"/>
          </p:cNvSpPr>
          <p:nvPr>
            <p:ph type="ctrTitle"/>
          </p:nvPr>
        </p:nvSpPr>
        <p:spPr>
          <a:xfrm>
            <a:off x="1524000" y="1122363"/>
            <a:ext cx="9144000" cy="1477402"/>
          </a:xfrm>
        </p:spPr>
        <p:txBody>
          <a:bodyPr/>
          <a:lstStyle/>
          <a:p>
            <a:r>
              <a:rPr lang="en-US" dirty="0"/>
              <a:t>Security</a:t>
            </a:r>
          </a:p>
        </p:txBody>
      </p:sp>
      <p:sp>
        <p:nvSpPr>
          <p:cNvPr id="6" name="Subtitle 5">
            <a:extLst>
              <a:ext uri="{FF2B5EF4-FFF2-40B4-BE49-F238E27FC236}">
                <a16:creationId xmlns:a16="http://schemas.microsoft.com/office/drawing/2014/main" id="{51F2BF07-FCBA-48DC-9D1A-26308F74DA54}"/>
              </a:ext>
            </a:extLst>
          </p:cNvPr>
          <p:cNvSpPr>
            <a:spLocks noGrp="1"/>
          </p:cNvSpPr>
          <p:nvPr>
            <p:ph type="subTitle" idx="1"/>
          </p:nvPr>
        </p:nvSpPr>
        <p:spPr>
          <a:xfrm>
            <a:off x="507999" y="3602038"/>
            <a:ext cx="11014635" cy="1655762"/>
          </a:xfrm>
        </p:spPr>
        <p:txBody>
          <a:bodyPr>
            <a:normAutofit/>
          </a:bodyPr>
          <a:lstStyle/>
          <a:p>
            <a:r>
              <a:rPr lang="en-US" sz="4400" dirty="0"/>
              <a:t>Azure-The Most Secure and Trusted Cloud</a:t>
            </a:r>
          </a:p>
        </p:txBody>
      </p:sp>
    </p:spTree>
    <p:extLst>
      <p:ext uri="{BB962C8B-B14F-4D97-AF65-F5344CB8AC3E}">
        <p14:creationId xmlns:p14="http://schemas.microsoft.com/office/powerpoint/2010/main" val="3716654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07" name="Group 506"/>
          <p:cNvGrpSpPr/>
          <p:nvPr/>
        </p:nvGrpSpPr>
        <p:grpSpPr>
          <a:xfrm>
            <a:off x="91166" y="2475003"/>
            <a:ext cx="198162" cy="451675"/>
            <a:chOff x="453059" y="2002971"/>
            <a:chExt cx="302696" cy="369965"/>
          </a:xfrm>
        </p:grpSpPr>
        <p:sp>
          <p:nvSpPr>
            <p:cNvPr id="508" name="Isosceles Triangle 507"/>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defRPr/>
              </a:pPr>
              <a:endParaRPr lang="en-US"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09" name="Isosceles Triangle 508"/>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defRPr/>
              </a:pPr>
              <a:endParaRPr lang="en-US"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485" name="Group 484"/>
          <p:cNvGrpSpPr/>
          <p:nvPr/>
        </p:nvGrpSpPr>
        <p:grpSpPr>
          <a:xfrm>
            <a:off x="5415159" y="4231149"/>
            <a:ext cx="795568" cy="955702"/>
            <a:chOff x="5353050" y="4231376"/>
            <a:chExt cx="795794" cy="955974"/>
          </a:xfrm>
        </p:grpSpPr>
        <p:pic>
          <p:nvPicPr>
            <p:cNvPr id="510"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l="19912" r="16881" b="43417"/>
            <a:stretch/>
          </p:blipFill>
          <p:spPr>
            <a:xfrm>
              <a:off x="5454940" y="4231376"/>
              <a:ext cx="612252" cy="545412"/>
            </a:xfrm>
            <a:prstGeom prst="rect">
              <a:avLst/>
            </a:prstGeom>
          </p:spPr>
        </p:pic>
        <p:sp>
          <p:nvSpPr>
            <p:cNvPr id="511" name="Rectangle 510"/>
            <p:cNvSpPr/>
            <p:nvPr/>
          </p:nvSpPr>
          <p:spPr>
            <a:xfrm>
              <a:off x="5353050" y="4843923"/>
              <a:ext cx="795794" cy="343427"/>
            </a:xfrm>
            <a:prstGeom prst="rect">
              <a:avLst/>
            </a:prstGeom>
          </p:spPr>
          <p:txBody>
            <a:bodyPr wrap="square">
              <a:spAutoFit/>
            </a:bodyPr>
            <a:lstStyle/>
            <a:p>
              <a:pPr algn="ctr" defTabSz="570745" fontAlgn="ctr">
                <a:defRPr/>
              </a:pPr>
              <a:r>
                <a:rPr lang="en-US" sz="800" b="1" kern="0" dirty="0">
                  <a:solidFill>
                    <a:srgbClr val="505050"/>
                  </a:solidFill>
                  <a:latin typeface="Segoe UI"/>
                </a:rPr>
                <a:t>HIPAA / HITECH Act</a:t>
              </a:r>
            </a:p>
          </p:txBody>
        </p:sp>
      </p:grpSp>
      <p:grpSp>
        <p:nvGrpSpPr>
          <p:cNvPr id="480" name="Group 479"/>
          <p:cNvGrpSpPr/>
          <p:nvPr/>
        </p:nvGrpSpPr>
        <p:grpSpPr>
          <a:xfrm>
            <a:off x="9778646" y="4288500"/>
            <a:ext cx="741968" cy="834379"/>
            <a:chOff x="9889225" y="4288743"/>
            <a:chExt cx="742178" cy="834615"/>
          </a:xfrm>
        </p:grpSpPr>
        <p:sp>
          <p:nvSpPr>
            <p:cNvPr id="515" name="Rectangle 514"/>
            <p:cNvSpPr/>
            <p:nvPr/>
          </p:nvSpPr>
          <p:spPr>
            <a:xfrm>
              <a:off x="9889225" y="4905478"/>
              <a:ext cx="742178" cy="217880"/>
            </a:xfrm>
            <a:prstGeom prst="rect">
              <a:avLst/>
            </a:prstGeom>
          </p:spPr>
          <p:txBody>
            <a:bodyPr wrap="square">
              <a:spAutoFit/>
            </a:bodyPr>
            <a:lstStyle/>
            <a:p>
              <a:pPr algn="ctr" defTabSz="570745" fontAlgn="ctr">
                <a:defRPr/>
              </a:pPr>
              <a:r>
                <a:rPr lang="en-US" sz="800" b="1" kern="0" dirty="0">
                  <a:solidFill>
                    <a:srgbClr val="505050"/>
                  </a:solidFill>
                  <a:latin typeface="Segoe UI"/>
                </a:rPr>
                <a:t>FERPA</a:t>
              </a:r>
            </a:p>
          </p:txBody>
        </p:sp>
        <p:pic>
          <p:nvPicPr>
            <p:cNvPr id="517" name="Picture 51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35197" y="4288743"/>
              <a:ext cx="430678" cy="430678"/>
            </a:xfrm>
            <a:prstGeom prst="rect">
              <a:avLst/>
            </a:prstGeom>
          </p:spPr>
        </p:pic>
      </p:grpSp>
      <p:grpSp>
        <p:nvGrpSpPr>
          <p:cNvPr id="483" name="Group 482"/>
          <p:cNvGrpSpPr/>
          <p:nvPr/>
        </p:nvGrpSpPr>
        <p:grpSpPr>
          <a:xfrm>
            <a:off x="7014162" y="4391030"/>
            <a:ext cx="1072482" cy="795822"/>
            <a:chOff x="6966794" y="4391302"/>
            <a:chExt cx="1072787" cy="796048"/>
          </a:xfrm>
        </p:grpSpPr>
        <p:pic>
          <p:nvPicPr>
            <p:cNvPr id="514" name="Picture 51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23568" y="4391302"/>
              <a:ext cx="559238" cy="225560"/>
            </a:xfrm>
            <a:prstGeom prst="rect">
              <a:avLst/>
            </a:prstGeom>
          </p:spPr>
        </p:pic>
        <p:sp>
          <p:nvSpPr>
            <p:cNvPr id="522" name="Rectangle 521"/>
            <p:cNvSpPr/>
            <p:nvPr/>
          </p:nvSpPr>
          <p:spPr>
            <a:xfrm>
              <a:off x="6966794" y="4843923"/>
              <a:ext cx="1072787" cy="343427"/>
            </a:xfrm>
            <a:prstGeom prst="rect">
              <a:avLst/>
            </a:prstGeom>
          </p:spPr>
          <p:txBody>
            <a:bodyPr wrap="square">
              <a:spAutoFit/>
            </a:bodyPr>
            <a:lstStyle/>
            <a:p>
              <a:pPr algn="ctr" defTabSz="570745" fontAlgn="ctr">
                <a:defRPr/>
              </a:pPr>
              <a:r>
                <a:rPr lang="en-US" sz="800" b="1" kern="0" dirty="0">
                  <a:solidFill>
                    <a:srgbClr val="505050"/>
                  </a:solidFill>
                  <a:latin typeface="Segoe UI"/>
                </a:rPr>
                <a:t>GxP</a:t>
              </a:r>
            </a:p>
            <a:p>
              <a:pPr algn="ctr" defTabSz="570745" fontAlgn="ctr">
                <a:defRPr/>
              </a:pPr>
              <a:r>
                <a:rPr lang="en-US" sz="800" b="1" kern="0" dirty="0">
                  <a:solidFill>
                    <a:srgbClr val="505050"/>
                  </a:solidFill>
                  <a:latin typeface="Segoe UI"/>
                </a:rPr>
                <a:t>21 CFR Part 11</a:t>
              </a:r>
            </a:p>
          </p:txBody>
        </p:sp>
      </p:grpSp>
      <p:grpSp>
        <p:nvGrpSpPr>
          <p:cNvPr id="551" name="Group 550"/>
          <p:cNvGrpSpPr/>
          <p:nvPr/>
        </p:nvGrpSpPr>
        <p:grpSpPr>
          <a:xfrm>
            <a:off x="92974" y="5405870"/>
            <a:ext cx="230401" cy="451675"/>
            <a:chOff x="453059" y="2002971"/>
            <a:chExt cx="302696" cy="369965"/>
          </a:xfrm>
        </p:grpSpPr>
        <p:sp>
          <p:nvSpPr>
            <p:cNvPr id="552" name="Isosceles Triangle 551"/>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defRPr/>
              </a:pPr>
              <a:endParaRPr lang="en-US"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3" name="Isosceles Triangle 552"/>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defRPr/>
              </a:pPr>
              <a:endParaRPr lang="en-US"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499" name="Group 498"/>
          <p:cNvGrpSpPr/>
          <p:nvPr/>
        </p:nvGrpSpPr>
        <p:grpSpPr>
          <a:xfrm>
            <a:off x="4463532" y="5806664"/>
            <a:ext cx="647430" cy="782032"/>
            <a:chOff x="4431855" y="5807337"/>
            <a:chExt cx="647614" cy="782254"/>
          </a:xfrm>
        </p:grpSpPr>
        <p:pic>
          <p:nvPicPr>
            <p:cNvPr id="555" name="Picture 5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31855" y="5807337"/>
              <a:ext cx="647614" cy="211948"/>
            </a:xfrm>
            <a:prstGeom prst="rect">
              <a:avLst/>
            </a:prstGeom>
          </p:spPr>
        </p:pic>
        <p:sp>
          <p:nvSpPr>
            <p:cNvPr id="556" name="Rectangle 555"/>
            <p:cNvSpPr/>
            <p:nvPr/>
          </p:nvSpPr>
          <p:spPr>
            <a:xfrm>
              <a:off x="4446955" y="6277454"/>
              <a:ext cx="617414"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Singapore</a:t>
              </a:r>
            </a:p>
            <a:p>
              <a:pPr algn="ctr" defTabSz="570745" fontAlgn="ctr">
                <a:defRPr/>
              </a:pPr>
              <a:r>
                <a:rPr lang="en-US" sz="700" b="1" kern="0" dirty="0">
                  <a:solidFill>
                    <a:srgbClr val="505050"/>
                  </a:solidFill>
                  <a:latin typeface="Segoe UI"/>
                </a:rPr>
                <a:t>MTCS</a:t>
              </a:r>
            </a:p>
          </p:txBody>
        </p:sp>
      </p:grpSp>
      <p:grpSp>
        <p:nvGrpSpPr>
          <p:cNvPr id="495" name="Group 494"/>
          <p:cNvGrpSpPr/>
          <p:nvPr/>
        </p:nvGrpSpPr>
        <p:grpSpPr>
          <a:xfrm>
            <a:off x="2198697" y="5733348"/>
            <a:ext cx="562279" cy="855348"/>
            <a:chOff x="2070230" y="5734001"/>
            <a:chExt cx="562438" cy="855590"/>
          </a:xfrm>
        </p:grpSpPr>
        <p:sp>
          <p:nvSpPr>
            <p:cNvPr id="558" name="Rectangle 557"/>
            <p:cNvSpPr/>
            <p:nvPr/>
          </p:nvSpPr>
          <p:spPr>
            <a:xfrm>
              <a:off x="2070230" y="6277454"/>
              <a:ext cx="562438"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UK </a:t>
              </a:r>
            </a:p>
            <a:p>
              <a:pPr algn="ctr" defTabSz="570745" fontAlgn="ctr">
                <a:defRPr/>
              </a:pPr>
              <a:r>
                <a:rPr lang="en-US" sz="700" b="1" kern="0" dirty="0">
                  <a:solidFill>
                    <a:srgbClr val="505050"/>
                  </a:solidFill>
                  <a:latin typeface="Segoe UI"/>
                </a:rPr>
                <a:t>G-Cloud</a:t>
              </a:r>
            </a:p>
          </p:txBody>
        </p:sp>
        <p:pic>
          <p:nvPicPr>
            <p:cNvPr id="559" name="Picture 55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4917" y="5734001"/>
              <a:ext cx="358620" cy="358620"/>
            </a:xfrm>
            <a:prstGeom prst="rect">
              <a:avLst/>
            </a:prstGeom>
          </p:spPr>
        </p:pic>
      </p:grpSp>
      <p:grpSp>
        <p:nvGrpSpPr>
          <p:cNvPr id="500" name="Group 499"/>
          <p:cNvGrpSpPr/>
          <p:nvPr/>
        </p:nvGrpSpPr>
        <p:grpSpPr>
          <a:xfrm>
            <a:off x="5130225" y="5757376"/>
            <a:ext cx="638617" cy="828298"/>
            <a:chOff x="5139005" y="5758033"/>
            <a:chExt cx="638798" cy="828533"/>
          </a:xfrm>
        </p:grpSpPr>
        <p:sp>
          <p:nvSpPr>
            <p:cNvPr id="561" name="Rectangle 560"/>
            <p:cNvSpPr/>
            <p:nvPr/>
          </p:nvSpPr>
          <p:spPr>
            <a:xfrm>
              <a:off x="5139005" y="6280478"/>
              <a:ext cx="638798" cy="306088"/>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Australia</a:t>
              </a:r>
            </a:p>
            <a:p>
              <a:pPr algn="ctr" defTabSz="570745" fontAlgn="ctr">
                <a:defRPr/>
              </a:pPr>
              <a:r>
                <a:rPr lang="en-US" sz="700" b="1" kern="0" dirty="0">
                  <a:solidFill>
                    <a:srgbClr val="505050"/>
                  </a:solidFill>
                  <a:latin typeface="Segoe UI"/>
                </a:rPr>
                <a:t>IRAP/CCSL</a:t>
              </a:r>
            </a:p>
          </p:txBody>
        </p:sp>
        <p:pic>
          <p:nvPicPr>
            <p:cNvPr id="562" name="Picture 561" descr="IRAP logo">
              <a:hlinkClick r:id="rId8"/>
            </p:cNvPr>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23372" y="5758033"/>
              <a:ext cx="470062" cy="310556"/>
            </a:xfrm>
            <a:prstGeom prst="rect">
              <a:avLst/>
            </a:prstGeom>
            <a:noFill/>
            <a:ln>
              <a:noFill/>
            </a:ln>
          </p:spPr>
        </p:pic>
      </p:grpSp>
      <p:grpSp>
        <p:nvGrpSpPr>
          <p:cNvPr id="486" name="Group 485"/>
          <p:cNvGrpSpPr/>
          <p:nvPr/>
        </p:nvGrpSpPr>
        <p:grpSpPr>
          <a:xfrm>
            <a:off x="4684583" y="4389395"/>
            <a:ext cx="759060" cy="733485"/>
            <a:chOff x="4588927" y="4389665"/>
            <a:chExt cx="759276" cy="733693"/>
          </a:xfrm>
        </p:grpSpPr>
        <p:pic>
          <p:nvPicPr>
            <p:cNvPr id="564" name="Picture 563" descr="FISC : The Center for Financial Industry Infomation System">
              <a:hlinkClick r:id="rId10" tooltip="&quot;FISC HOME&quot;"/>
            </p:cNvPr>
            <p:cNvPicPr/>
            <p:nvPr/>
          </p:nvPicPr>
          <p:blipFill rotWithShape="1">
            <a:blip r:embed="rId11">
              <a:clrChange>
                <a:clrFrom>
                  <a:srgbClr val="FFFFFB"/>
                </a:clrFrom>
                <a:clrTo>
                  <a:srgbClr val="FFFFFB">
                    <a:alpha val="0"/>
                  </a:srgbClr>
                </a:clrTo>
              </a:clrChange>
              <a:extLst>
                <a:ext uri="{28A0092B-C50C-407E-A947-70E740481C1C}">
                  <a14:useLocalDpi xmlns:a14="http://schemas.microsoft.com/office/drawing/2010/main" val="0"/>
                </a:ext>
              </a:extLst>
            </a:blip>
            <a:srcRect r="68254"/>
            <a:stretch/>
          </p:blipFill>
          <p:spPr bwMode="auto">
            <a:xfrm>
              <a:off x="4689300" y="4389665"/>
              <a:ext cx="551628" cy="228834"/>
            </a:xfrm>
            <a:prstGeom prst="rect">
              <a:avLst/>
            </a:prstGeom>
            <a:noFill/>
            <a:ln>
              <a:noFill/>
            </a:ln>
          </p:spPr>
        </p:pic>
        <p:sp>
          <p:nvSpPr>
            <p:cNvPr id="565" name="Rectangle 564"/>
            <p:cNvSpPr/>
            <p:nvPr/>
          </p:nvSpPr>
          <p:spPr>
            <a:xfrm>
              <a:off x="4588927" y="4905478"/>
              <a:ext cx="759276" cy="217880"/>
            </a:xfrm>
            <a:prstGeom prst="rect">
              <a:avLst/>
            </a:prstGeom>
          </p:spPr>
          <p:txBody>
            <a:bodyPr wrap="square">
              <a:spAutoFit/>
            </a:bodyPr>
            <a:lstStyle/>
            <a:p>
              <a:pPr algn="ctr" defTabSz="570745" fontAlgn="ctr">
                <a:defRPr/>
              </a:pPr>
              <a:r>
                <a:rPr lang="en-US" sz="800" b="1" kern="0" dirty="0">
                  <a:solidFill>
                    <a:srgbClr val="505050"/>
                  </a:solidFill>
                  <a:latin typeface="Segoe UI"/>
                </a:rPr>
                <a:t>FISC Japan</a:t>
              </a:r>
            </a:p>
          </p:txBody>
        </p:sp>
      </p:grpSp>
      <p:grpSp>
        <p:nvGrpSpPr>
          <p:cNvPr id="501" name="Group 500"/>
          <p:cNvGrpSpPr/>
          <p:nvPr/>
        </p:nvGrpSpPr>
        <p:grpSpPr>
          <a:xfrm>
            <a:off x="5762993" y="5694686"/>
            <a:ext cx="799716" cy="894010"/>
            <a:chOff x="5676221" y="5695327"/>
            <a:chExt cx="799942" cy="894264"/>
          </a:xfrm>
        </p:grpSpPr>
        <p:pic>
          <p:nvPicPr>
            <p:cNvPr id="568" name="Picture 567" descr="http://ts1.mm.bing.net/th?&amp;id=HN.607999990459468225&amp;w=300&amp;h=300&amp;c=0&amp;pid=1.9&amp;rs=0&amp;p=0"/>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44557" y="5695327"/>
              <a:ext cx="477156" cy="435968"/>
            </a:xfrm>
            <a:prstGeom prst="rect">
              <a:avLst/>
            </a:prstGeom>
            <a:noFill/>
            <a:ln>
              <a:noFill/>
            </a:ln>
          </p:spPr>
        </p:pic>
        <p:sp>
          <p:nvSpPr>
            <p:cNvPr id="569" name="Rectangle 568"/>
            <p:cNvSpPr/>
            <p:nvPr/>
          </p:nvSpPr>
          <p:spPr>
            <a:xfrm>
              <a:off x="5676221" y="6277454"/>
              <a:ext cx="799942"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 New Zealand </a:t>
              </a:r>
            </a:p>
            <a:p>
              <a:pPr algn="ctr" defTabSz="570745" fontAlgn="ctr">
                <a:defRPr/>
              </a:pPr>
              <a:r>
                <a:rPr lang="en-US" sz="700" b="1" kern="0" dirty="0">
                  <a:solidFill>
                    <a:srgbClr val="505050"/>
                  </a:solidFill>
                  <a:latin typeface="Segoe UI"/>
                </a:rPr>
                <a:t>GCIO</a:t>
              </a:r>
            </a:p>
          </p:txBody>
        </p:sp>
      </p:grpSp>
      <p:grpSp>
        <p:nvGrpSpPr>
          <p:cNvPr id="497" name="Group 496"/>
          <p:cNvGrpSpPr/>
          <p:nvPr/>
        </p:nvGrpSpPr>
        <p:grpSpPr>
          <a:xfrm>
            <a:off x="3253371" y="5695779"/>
            <a:ext cx="608759" cy="892918"/>
            <a:chOff x="3149153" y="5696420"/>
            <a:chExt cx="608932" cy="893171"/>
          </a:xfrm>
        </p:grpSpPr>
        <p:pic>
          <p:nvPicPr>
            <p:cNvPr id="571" name="Picture 8" descr="image002"/>
            <p:cNvPicPr>
              <a:picLocks noChangeAspect="1" noChangeArrowheads="1"/>
            </p:cNvPicPr>
            <p:nvPr/>
          </p:nvPicPr>
          <p:blipFill>
            <a:blip r:embed="rId13">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3236726" y="5696420"/>
              <a:ext cx="433784" cy="43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2" name="Rectangle 571"/>
            <p:cNvSpPr/>
            <p:nvPr/>
          </p:nvSpPr>
          <p:spPr>
            <a:xfrm>
              <a:off x="3149153" y="6277454"/>
              <a:ext cx="608932"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China</a:t>
              </a:r>
            </a:p>
            <a:p>
              <a:pPr algn="ctr" defTabSz="570745" fontAlgn="ctr">
                <a:defRPr/>
              </a:pPr>
              <a:r>
                <a:rPr lang="en-US" sz="700" b="1" kern="0" dirty="0">
                  <a:solidFill>
                    <a:srgbClr val="505050"/>
                  </a:solidFill>
                  <a:latin typeface="Segoe UI"/>
                </a:rPr>
                <a:t>GB 18030</a:t>
              </a:r>
            </a:p>
          </p:txBody>
        </p:sp>
      </p:grpSp>
      <p:grpSp>
        <p:nvGrpSpPr>
          <p:cNvPr id="494" name="Group 493"/>
          <p:cNvGrpSpPr/>
          <p:nvPr/>
        </p:nvGrpSpPr>
        <p:grpSpPr>
          <a:xfrm>
            <a:off x="1432388" y="5720850"/>
            <a:ext cx="792251" cy="864823"/>
            <a:chOff x="1398066" y="5721498"/>
            <a:chExt cx="792476" cy="865069"/>
          </a:xfrm>
        </p:grpSpPr>
        <p:sp>
          <p:nvSpPr>
            <p:cNvPr id="574" name="Rectangle 573"/>
            <p:cNvSpPr/>
            <p:nvPr/>
          </p:nvSpPr>
          <p:spPr>
            <a:xfrm>
              <a:off x="1398066" y="6280479"/>
              <a:ext cx="792476" cy="306088"/>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EU</a:t>
              </a:r>
            </a:p>
            <a:p>
              <a:pPr algn="ctr" defTabSz="570745" fontAlgn="ctr">
                <a:defRPr/>
              </a:pPr>
              <a:r>
                <a:rPr lang="en-US" sz="700" b="1" kern="0" dirty="0">
                  <a:solidFill>
                    <a:srgbClr val="505050"/>
                  </a:solidFill>
                  <a:latin typeface="Segoe UI"/>
                </a:rPr>
                <a:t>Model Clauses</a:t>
              </a:r>
            </a:p>
          </p:txBody>
        </p:sp>
        <p:pic>
          <p:nvPicPr>
            <p:cNvPr id="575" name="Picture 57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41745" y="5721498"/>
              <a:ext cx="553598" cy="383626"/>
            </a:xfrm>
            <a:prstGeom prst="rect">
              <a:avLst/>
            </a:prstGeom>
          </p:spPr>
        </p:pic>
      </p:grpSp>
      <p:grpSp>
        <p:nvGrpSpPr>
          <p:cNvPr id="503" name="Group 502"/>
          <p:cNvGrpSpPr/>
          <p:nvPr/>
        </p:nvGrpSpPr>
        <p:grpSpPr>
          <a:xfrm>
            <a:off x="7142335" y="5716333"/>
            <a:ext cx="496301" cy="872362"/>
            <a:chOff x="6979532" y="5716981"/>
            <a:chExt cx="496442" cy="872610"/>
          </a:xfrm>
        </p:grpSpPr>
        <p:sp>
          <p:nvSpPr>
            <p:cNvPr id="577" name="Rectangle 576"/>
            <p:cNvSpPr/>
            <p:nvPr/>
          </p:nvSpPr>
          <p:spPr>
            <a:xfrm>
              <a:off x="6979532" y="6277454"/>
              <a:ext cx="496442"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ENISA</a:t>
              </a:r>
            </a:p>
            <a:p>
              <a:pPr algn="ctr" defTabSz="570745" fontAlgn="ctr">
                <a:defRPr/>
              </a:pPr>
              <a:r>
                <a:rPr lang="en-US" sz="700" b="1" kern="0" dirty="0">
                  <a:solidFill>
                    <a:srgbClr val="505050"/>
                  </a:solidFill>
                  <a:latin typeface="Segoe UI"/>
                </a:rPr>
                <a:t>IAF</a:t>
              </a:r>
            </a:p>
          </p:txBody>
        </p:sp>
        <p:pic>
          <p:nvPicPr>
            <p:cNvPr id="578" name="Picture 57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19776" y="5716981"/>
              <a:ext cx="415954" cy="392660"/>
            </a:xfrm>
            <a:prstGeom prst="rect">
              <a:avLst/>
            </a:prstGeom>
          </p:spPr>
        </p:pic>
      </p:grpSp>
      <p:grpSp>
        <p:nvGrpSpPr>
          <p:cNvPr id="493" name="Group 492"/>
          <p:cNvGrpSpPr/>
          <p:nvPr/>
        </p:nvGrpSpPr>
        <p:grpSpPr>
          <a:xfrm>
            <a:off x="774499" y="5783898"/>
            <a:ext cx="663740" cy="804799"/>
            <a:chOff x="772987" y="5784564"/>
            <a:chExt cx="663928" cy="805027"/>
          </a:xfrm>
        </p:grpSpPr>
        <p:pic>
          <p:nvPicPr>
            <p:cNvPr id="580" name="Picture 5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92658" y="5784564"/>
              <a:ext cx="429388" cy="257494"/>
            </a:xfrm>
            <a:prstGeom prst="rect">
              <a:avLst/>
            </a:prstGeom>
          </p:spPr>
        </p:pic>
        <p:sp>
          <p:nvSpPr>
            <p:cNvPr id="581" name="Rectangle 580"/>
            <p:cNvSpPr/>
            <p:nvPr/>
          </p:nvSpPr>
          <p:spPr>
            <a:xfrm>
              <a:off x="772987" y="6277454"/>
              <a:ext cx="663928"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Argentina </a:t>
              </a:r>
              <a:br>
                <a:rPr lang="en-US" sz="700" b="1" kern="0" dirty="0">
                  <a:solidFill>
                    <a:srgbClr val="505050"/>
                  </a:solidFill>
                  <a:latin typeface="Segoe UI"/>
                </a:rPr>
              </a:br>
              <a:r>
                <a:rPr lang="en-US" sz="700" b="1" kern="0" dirty="0">
                  <a:solidFill>
                    <a:srgbClr val="505050"/>
                  </a:solidFill>
                  <a:latin typeface="Segoe UI"/>
                </a:rPr>
                <a:t>PDPA</a:t>
              </a:r>
            </a:p>
          </p:txBody>
        </p:sp>
      </p:grpSp>
      <p:grpSp>
        <p:nvGrpSpPr>
          <p:cNvPr id="512" name="Group 511"/>
          <p:cNvGrpSpPr/>
          <p:nvPr/>
        </p:nvGrpSpPr>
        <p:grpSpPr>
          <a:xfrm>
            <a:off x="7622740" y="5741632"/>
            <a:ext cx="630132" cy="844042"/>
            <a:chOff x="7523927" y="5742286"/>
            <a:chExt cx="630310" cy="844281"/>
          </a:xfrm>
        </p:grpSpPr>
        <p:pic>
          <p:nvPicPr>
            <p:cNvPr id="583" name="Picture 582" descr="http://jcispa.jasa.jp/wp/wp-content/themes/jcispa_academica/images/fig_cslogo01.png"/>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735" y="5742286"/>
              <a:ext cx="388694" cy="342050"/>
            </a:xfrm>
            <a:prstGeom prst="rect">
              <a:avLst/>
            </a:prstGeom>
            <a:noFill/>
            <a:ln>
              <a:noFill/>
            </a:ln>
          </p:spPr>
        </p:pic>
        <p:sp>
          <p:nvSpPr>
            <p:cNvPr id="584" name="Rectangle 583"/>
            <p:cNvSpPr/>
            <p:nvPr/>
          </p:nvSpPr>
          <p:spPr>
            <a:xfrm>
              <a:off x="7523927" y="6280479"/>
              <a:ext cx="630310" cy="306088"/>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Japan CS Mark Gold</a:t>
              </a:r>
            </a:p>
          </p:txBody>
        </p:sp>
      </p:grpSp>
      <p:grpSp>
        <p:nvGrpSpPr>
          <p:cNvPr id="490" name="Group 489"/>
          <p:cNvGrpSpPr/>
          <p:nvPr/>
        </p:nvGrpSpPr>
        <p:grpSpPr>
          <a:xfrm>
            <a:off x="1544139" y="4244066"/>
            <a:ext cx="648808" cy="843568"/>
            <a:chOff x="1499983" y="4244295"/>
            <a:chExt cx="648992" cy="843807"/>
          </a:xfrm>
        </p:grpSpPr>
        <p:pic>
          <p:nvPicPr>
            <p:cNvPr id="601" name="Picture 60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564692" y="4244295"/>
              <a:ext cx="519574" cy="519574"/>
            </a:xfrm>
            <a:prstGeom prst="rect">
              <a:avLst/>
            </a:prstGeom>
          </p:spPr>
        </p:pic>
        <p:sp>
          <p:nvSpPr>
            <p:cNvPr id="602" name="Rectangle 601"/>
            <p:cNvSpPr/>
            <p:nvPr/>
          </p:nvSpPr>
          <p:spPr>
            <a:xfrm>
              <a:off x="1499983" y="4938298"/>
              <a:ext cx="648992" cy="149804"/>
            </a:xfrm>
            <a:prstGeom prst="rect">
              <a:avLst/>
            </a:prstGeom>
          </p:spPr>
          <p:txBody>
            <a:bodyPr wrap="none" lIns="0" tIns="0" rIns="0" bIns="0">
              <a:noAutofit/>
            </a:bodyPr>
            <a:lstStyle/>
            <a:p>
              <a:pPr algn="ctr" defTabSz="596917" fontAlgn="ctr">
                <a:defRPr/>
              </a:pPr>
              <a:r>
                <a:rPr lang="en-US" sz="800" b="1" kern="0" dirty="0">
                  <a:solidFill>
                    <a:srgbClr val="505050"/>
                  </a:solidFill>
                  <a:latin typeface="Segoe UI"/>
                </a:rPr>
                <a:t>CDSA</a:t>
              </a:r>
            </a:p>
          </p:txBody>
        </p:sp>
      </p:grpSp>
      <p:grpSp>
        <p:nvGrpSpPr>
          <p:cNvPr id="487" name="Group 486"/>
          <p:cNvGrpSpPr/>
          <p:nvPr/>
        </p:nvGrpSpPr>
        <p:grpSpPr>
          <a:xfrm>
            <a:off x="3920160" y="4362931"/>
            <a:ext cx="791805" cy="800642"/>
            <a:chOff x="3776664" y="4363194"/>
            <a:chExt cx="792030" cy="800870"/>
          </a:xfrm>
        </p:grpSpPr>
        <p:sp>
          <p:nvSpPr>
            <p:cNvPr id="604" name="Rectangle 603"/>
            <p:cNvSpPr/>
            <p:nvPr/>
          </p:nvSpPr>
          <p:spPr>
            <a:xfrm>
              <a:off x="3776664" y="4862337"/>
              <a:ext cx="792030" cy="301727"/>
            </a:xfrm>
            <a:prstGeom prst="rect">
              <a:avLst/>
            </a:prstGeom>
          </p:spPr>
          <p:txBody>
            <a:bodyPr wrap="none" lIns="0" tIns="0" rIns="0" bIns="0">
              <a:noAutofit/>
            </a:bodyPr>
            <a:lstStyle/>
            <a:p>
              <a:pPr algn="ctr" defTabSz="596917" fontAlgn="ctr">
                <a:defRPr/>
              </a:pPr>
              <a:r>
                <a:rPr lang="en-US" sz="800" b="1" kern="0" dirty="0">
                  <a:solidFill>
                    <a:srgbClr val="505050"/>
                  </a:solidFill>
                  <a:latin typeface="Segoe UI"/>
                </a:rPr>
                <a:t>Shared</a:t>
              </a:r>
            </a:p>
            <a:p>
              <a:pPr algn="ctr" defTabSz="596917" fontAlgn="ctr">
                <a:defRPr/>
              </a:pPr>
              <a:r>
                <a:rPr lang="en-US" sz="800" b="1" kern="0" dirty="0">
                  <a:solidFill>
                    <a:srgbClr val="505050"/>
                  </a:solidFill>
                  <a:latin typeface="Segoe UI"/>
                </a:rPr>
                <a:t>Assessments</a:t>
              </a:r>
            </a:p>
          </p:txBody>
        </p:sp>
        <p:pic>
          <p:nvPicPr>
            <p:cNvPr id="605" name="Picture 604"/>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88001" y="4363194"/>
              <a:ext cx="569354" cy="281776"/>
            </a:xfrm>
            <a:prstGeom prst="rect">
              <a:avLst/>
            </a:prstGeom>
          </p:spPr>
        </p:pic>
      </p:grpSp>
      <p:grpSp>
        <p:nvGrpSpPr>
          <p:cNvPr id="502" name="Group 501"/>
          <p:cNvGrpSpPr/>
          <p:nvPr/>
        </p:nvGrpSpPr>
        <p:grpSpPr>
          <a:xfrm>
            <a:off x="6531744" y="5721544"/>
            <a:ext cx="621463" cy="861949"/>
            <a:chOff x="6397134" y="5722193"/>
            <a:chExt cx="621640" cy="862193"/>
          </a:xfrm>
        </p:grpSpPr>
        <p:sp>
          <p:nvSpPr>
            <p:cNvPr id="608" name="Rectangle 607"/>
            <p:cNvSpPr/>
            <p:nvPr/>
          </p:nvSpPr>
          <p:spPr>
            <a:xfrm>
              <a:off x="6397134" y="6282659"/>
              <a:ext cx="621640" cy="301727"/>
            </a:xfrm>
            <a:prstGeom prst="rect">
              <a:avLst/>
            </a:prstGeom>
          </p:spPr>
          <p:txBody>
            <a:bodyPr wrap="none" lIns="0" tIns="0" rIns="0" bIns="0" anchor="ctr">
              <a:noAutofit/>
            </a:bodyPr>
            <a:lstStyle/>
            <a:p>
              <a:pPr algn="ctr" defTabSz="596917" fontAlgn="ctr">
                <a:defRPr/>
              </a:pPr>
              <a:r>
                <a:rPr lang="en-US" sz="700" b="1" kern="0" dirty="0">
                  <a:solidFill>
                    <a:srgbClr val="505050"/>
                  </a:solidFill>
                  <a:latin typeface="Segoe UI"/>
                </a:rPr>
                <a:t>Japan My</a:t>
              </a:r>
            </a:p>
            <a:p>
              <a:pPr algn="ctr" defTabSz="596917" fontAlgn="ctr">
                <a:defRPr/>
              </a:pPr>
              <a:r>
                <a:rPr lang="en-US" sz="700" b="1" kern="0" dirty="0">
                  <a:solidFill>
                    <a:srgbClr val="505050"/>
                  </a:solidFill>
                  <a:latin typeface="Segoe UI"/>
                </a:rPr>
                <a:t>Number Act</a:t>
              </a:r>
            </a:p>
          </p:txBody>
        </p:sp>
        <p:pic>
          <p:nvPicPr>
            <p:cNvPr id="609" name="Picture 60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465498" y="5722193"/>
              <a:ext cx="499406" cy="382236"/>
            </a:xfrm>
            <a:prstGeom prst="rect">
              <a:avLst/>
            </a:prstGeom>
          </p:spPr>
        </p:pic>
      </p:grpSp>
      <p:grpSp>
        <p:nvGrpSpPr>
          <p:cNvPr id="488" name="Group 487"/>
          <p:cNvGrpSpPr/>
          <p:nvPr/>
        </p:nvGrpSpPr>
        <p:grpSpPr>
          <a:xfrm>
            <a:off x="3073039" y="4301975"/>
            <a:ext cx="746247" cy="786187"/>
            <a:chOff x="2919773" y="4302221"/>
            <a:chExt cx="746459" cy="786411"/>
          </a:xfrm>
        </p:grpSpPr>
        <p:pic>
          <p:nvPicPr>
            <p:cNvPr id="611" name="Picture 610"/>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89767" y="4302221"/>
              <a:ext cx="606470" cy="403722"/>
            </a:xfrm>
            <a:prstGeom prst="rect">
              <a:avLst/>
            </a:prstGeom>
          </p:spPr>
        </p:pic>
        <p:sp>
          <p:nvSpPr>
            <p:cNvPr id="612" name="Rectangle 611"/>
            <p:cNvSpPr/>
            <p:nvPr/>
          </p:nvSpPr>
          <p:spPr>
            <a:xfrm>
              <a:off x="2919773" y="4937769"/>
              <a:ext cx="746459" cy="150863"/>
            </a:xfrm>
            <a:prstGeom prst="rect">
              <a:avLst/>
            </a:prstGeom>
          </p:spPr>
          <p:txBody>
            <a:bodyPr wrap="none" lIns="0" tIns="0" rIns="0" bIns="0">
              <a:noAutofit/>
            </a:bodyPr>
            <a:lstStyle/>
            <a:p>
              <a:pPr algn="ctr" defTabSz="596917" fontAlgn="ctr">
                <a:defRPr/>
              </a:pPr>
              <a:r>
                <a:rPr lang="en-US" sz="800" b="1" kern="0" dirty="0">
                  <a:solidFill>
                    <a:srgbClr val="505050"/>
                  </a:solidFill>
                  <a:latin typeface="Segoe UI"/>
                </a:rPr>
                <a:t>FACT UK</a:t>
              </a:r>
            </a:p>
          </p:txBody>
        </p:sp>
      </p:grpSp>
      <p:grpSp>
        <p:nvGrpSpPr>
          <p:cNvPr id="31" name="Group 30"/>
          <p:cNvGrpSpPr/>
          <p:nvPr/>
        </p:nvGrpSpPr>
        <p:grpSpPr>
          <a:xfrm>
            <a:off x="10399916" y="4284598"/>
            <a:ext cx="741968" cy="838279"/>
            <a:chOff x="10539253" y="4284841"/>
            <a:chExt cx="742178" cy="838517"/>
          </a:xfrm>
        </p:grpSpPr>
        <p:pic>
          <p:nvPicPr>
            <p:cNvPr id="615" name="Picture 17" descr="https://upload.wikimedia.org/wikipedia/commons/thumb/4/43/US-FederalTradeCommission-Seal.svg/2000px-US-FederalTradeCommission-Seal.svg.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689591" y="4284841"/>
              <a:ext cx="438482" cy="438482"/>
            </a:xfrm>
            <a:prstGeom prst="rect">
              <a:avLst/>
            </a:prstGeom>
            <a:noFill/>
            <a:extLst>
              <a:ext uri="{909E8E84-426E-40DD-AFC4-6F175D3DCCD1}">
                <a14:hiddenFill xmlns:a14="http://schemas.microsoft.com/office/drawing/2010/main">
                  <a:solidFill>
                    <a:srgbClr val="FFFFFF"/>
                  </a:solidFill>
                </a14:hiddenFill>
              </a:ext>
            </a:extLst>
          </p:spPr>
        </p:pic>
        <p:sp>
          <p:nvSpPr>
            <p:cNvPr id="616" name="Rectangle 615"/>
            <p:cNvSpPr/>
            <p:nvPr/>
          </p:nvSpPr>
          <p:spPr>
            <a:xfrm>
              <a:off x="10539253" y="4905478"/>
              <a:ext cx="742178" cy="217880"/>
            </a:xfrm>
            <a:prstGeom prst="rect">
              <a:avLst/>
            </a:prstGeom>
          </p:spPr>
          <p:txBody>
            <a:bodyPr wrap="square">
              <a:spAutoFit/>
            </a:bodyPr>
            <a:lstStyle/>
            <a:p>
              <a:pPr algn="ctr" defTabSz="570745" fontAlgn="ctr">
                <a:defRPr/>
              </a:pPr>
              <a:r>
                <a:rPr lang="en-US" sz="800" b="1" kern="0" dirty="0">
                  <a:solidFill>
                    <a:srgbClr val="505050"/>
                  </a:solidFill>
                  <a:latin typeface="Segoe UI"/>
                </a:rPr>
                <a:t>GLBA</a:t>
              </a:r>
            </a:p>
          </p:txBody>
        </p:sp>
      </p:grpSp>
      <p:grpSp>
        <p:nvGrpSpPr>
          <p:cNvPr id="513" name="Group 512"/>
          <p:cNvGrpSpPr/>
          <p:nvPr/>
        </p:nvGrpSpPr>
        <p:grpSpPr>
          <a:xfrm>
            <a:off x="8211863" y="5693153"/>
            <a:ext cx="688219" cy="895543"/>
            <a:chOff x="8212098" y="5693793"/>
            <a:chExt cx="688413" cy="895798"/>
          </a:xfrm>
        </p:grpSpPr>
        <p:sp>
          <p:nvSpPr>
            <p:cNvPr id="588" name="Rectangle 587"/>
            <p:cNvSpPr/>
            <p:nvPr/>
          </p:nvSpPr>
          <p:spPr>
            <a:xfrm>
              <a:off x="8315277" y="6277454"/>
              <a:ext cx="482056"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Spain</a:t>
              </a:r>
            </a:p>
            <a:p>
              <a:pPr algn="ctr" defTabSz="570745" fontAlgn="ctr">
                <a:defRPr/>
              </a:pPr>
              <a:r>
                <a:rPr lang="en-US" sz="700" b="1" kern="0" dirty="0">
                  <a:solidFill>
                    <a:srgbClr val="505050"/>
                  </a:solidFill>
                  <a:latin typeface="Segoe UI"/>
                </a:rPr>
                <a:t>ENS</a:t>
              </a:r>
            </a:p>
          </p:txBody>
        </p:sp>
        <p:pic>
          <p:nvPicPr>
            <p:cNvPr id="618" name="Picture 617" descr="Spain ENS Logo"/>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212098" y="5693793"/>
              <a:ext cx="688413" cy="526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822894" y="4312597"/>
            <a:ext cx="564456" cy="835405"/>
            <a:chOff x="813683" y="4312845"/>
            <a:chExt cx="564617" cy="835643"/>
          </a:xfrm>
        </p:grpSpPr>
        <p:sp>
          <p:nvSpPr>
            <p:cNvPr id="599" name="Rectangle 598"/>
            <p:cNvSpPr/>
            <p:nvPr/>
          </p:nvSpPr>
          <p:spPr>
            <a:xfrm>
              <a:off x="813683" y="4877912"/>
              <a:ext cx="553156" cy="270576"/>
            </a:xfrm>
            <a:prstGeom prst="rect">
              <a:avLst/>
            </a:prstGeom>
          </p:spPr>
          <p:txBody>
            <a:bodyPr wrap="none" lIns="0" tIns="0" rIns="0" bIns="0">
              <a:noAutofit/>
            </a:bodyPr>
            <a:lstStyle/>
            <a:p>
              <a:pPr algn="ctr" defTabSz="596917" fontAlgn="ctr">
                <a:defRPr/>
              </a:pPr>
              <a:r>
                <a:rPr lang="en-US" sz="800" b="1" kern="0" dirty="0">
                  <a:solidFill>
                    <a:srgbClr val="505050"/>
                  </a:solidFill>
                  <a:latin typeface="Segoe UI"/>
                </a:rPr>
                <a:t>PCI DSS</a:t>
              </a:r>
            </a:p>
            <a:p>
              <a:pPr algn="ctr" defTabSz="596917" fontAlgn="ctr">
                <a:defRPr/>
              </a:pPr>
              <a:r>
                <a:rPr lang="en-US" sz="800" b="1" kern="0" dirty="0">
                  <a:solidFill>
                    <a:srgbClr val="505050"/>
                  </a:solidFill>
                  <a:latin typeface="Segoe UI"/>
                </a:rPr>
                <a:t>Level 1</a:t>
              </a:r>
            </a:p>
          </p:txBody>
        </p:sp>
        <p:pic>
          <p:nvPicPr>
            <p:cNvPr id="620" name="Picture 2" descr="https://www.basefarm.com/sites/default/files/media/Article/basefarm-pci-dss_0.jpg"/>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8250" y="4312845"/>
              <a:ext cx="560050" cy="382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2" name="Group 481"/>
          <p:cNvGrpSpPr/>
          <p:nvPr/>
        </p:nvGrpSpPr>
        <p:grpSpPr>
          <a:xfrm>
            <a:off x="7999755" y="4293809"/>
            <a:ext cx="839875" cy="829069"/>
            <a:chOff x="8000294" y="4294053"/>
            <a:chExt cx="840114" cy="829305"/>
          </a:xfrm>
        </p:grpSpPr>
        <p:pic>
          <p:nvPicPr>
            <p:cNvPr id="621" name="Picture 6" descr="http://www.elevation-us.com/wp-content/uploads/2016/01/CMS-logo.png"/>
            <p:cNvPicPr>
              <a:picLocks noChangeAspect="1" noChangeArrowheads="1"/>
            </p:cNvPicPr>
            <p:nvPr/>
          </p:nvPicPr>
          <p:blipFill>
            <a:blip r:embed="rId2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000294" y="4294053"/>
              <a:ext cx="840114" cy="420058"/>
            </a:xfrm>
            <a:prstGeom prst="rect">
              <a:avLst/>
            </a:prstGeom>
            <a:noFill/>
            <a:extLst>
              <a:ext uri="{909E8E84-426E-40DD-AFC4-6F175D3DCCD1}">
                <a14:hiddenFill xmlns:a14="http://schemas.microsoft.com/office/drawing/2010/main">
                  <a:solidFill>
                    <a:srgbClr val="FFFFFF"/>
                  </a:solidFill>
                </a14:hiddenFill>
              </a:ext>
            </a:extLst>
          </p:spPr>
        </p:pic>
        <p:sp>
          <p:nvSpPr>
            <p:cNvPr id="622" name="Rectangle 621"/>
            <p:cNvSpPr/>
            <p:nvPr/>
          </p:nvSpPr>
          <p:spPr>
            <a:xfrm>
              <a:off x="8049262" y="4905478"/>
              <a:ext cx="742178" cy="217880"/>
            </a:xfrm>
            <a:prstGeom prst="rect">
              <a:avLst/>
            </a:prstGeom>
          </p:spPr>
          <p:txBody>
            <a:bodyPr wrap="square">
              <a:spAutoFit/>
            </a:bodyPr>
            <a:lstStyle/>
            <a:p>
              <a:pPr algn="ctr" defTabSz="570745" fontAlgn="ctr">
                <a:defRPr/>
              </a:pPr>
              <a:r>
                <a:rPr lang="en-US" sz="800" b="1" kern="0" dirty="0">
                  <a:solidFill>
                    <a:srgbClr val="505050"/>
                  </a:solidFill>
                  <a:latin typeface="Segoe UI"/>
                </a:rPr>
                <a:t>MARS-E</a:t>
              </a:r>
            </a:p>
          </p:txBody>
        </p:sp>
      </p:grpSp>
      <p:grpSp>
        <p:nvGrpSpPr>
          <p:cNvPr id="30" name="Group 29"/>
          <p:cNvGrpSpPr/>
          <p:nvPr/>
        </p:nvGrpSpPr>
        <p:grpSpPr>
          <a:xfrm>
            <a:off x="11176293" y="4383392"/>
            <a:ext cx="618957" cy="739487"/>
            <a:chOff x="11316484" y="4383661"/>
            <a:chExt cx="619132" cy="739697"/>
          </a:xfrm>
        </p:grpSpPr>
        <p:sp>
          <p:nvSpPr>
            <p:cNvPr id="623" name="Rectangle 622"/>
            <p:cNvSpPr/>
            <p:nvPr/>
          </p:nvSpPr>
          <p:spPr>
            <a:xfrm>
              <a:off x="11401470" y="4905478"/>
              <a:ext cx="449162" cy="217880"/>
            </a:xfrm>
            <a:prstGeom prst="rect">
              <a:avLst/>
            </a:prstGeom>
          </p:spPr>
          <p:txBody>
            <a:bodyPr wrap="none">
              <a:spAutoFit/>
            </a:bodyPr>
            <a:lstStyle/>
            <a:p>
              <a:pPr algn="ctr" defTabSz="570636" fontAlgn="ctr">
                <a:defRPr/>
              </a:pPr>
              <a:r>
                <a:rPr lang="en-US" sz="800" b="1" kern="0" dirty="0">
                  <a:solidFill>
                    <a:srgbClr val="505050"/>
                  </a:solidFill>
                  <a:latin typeface="Segoe UI"/>
                </a:rPr>
                <a:t>FFIEC</a:t>
              </a:r>
            </a:p>
          </p:txBody>
        </p:sp>
        <p:pic>
          <p:nvPicPr>
            <p:cNvPr id="624" name="Picture 8" descr="https://upload.wikimedia.org/wikipedia/commons/thumb/e/ed/US-FFIEC-Logo.svg/1000px-US-FFIEC-Logo.svg.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316484" y="4383661"/>
              <a:ext cx="619132" cy="2408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8" name="Group 497"/>
          <p:cNvGrpSpPr/>
          <p:nvPr/>
        </p:nvGrpSpPr>
        <p:grpSpPr>
          <a:xfrm>
            <a:off x="3841209" y="5729044"/>
            <a:ext cx="507628" cy="859650"/>
            <a:chOff x="3775393" y="5729697"/>
            <a:chExt cx="507772" cy="859894"/>
          </a:xfrm>
        </p:grpSpPr>
        <p:sp>
          <p:nvSpPr>
            <p:cNvPr id="587" name="Rectangle 586"/>
            <p:cNvSpPr/>
            <p:nvPr/>
          </p:nvSpPr>
          <p:spPr>
            <a:xfrm>
              <a:off x="3782985" y="6277454"/>
              <a:ext cx="492590"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China</a:t>
              </a:r>
            </a:p>
            <a:p>
              <a:pPr algn="ctr" defTabSz="570745" fontAlgn="ctr">
                <a:defRPr/>
              </a:pPr>
              <a:r>
                <a:rPr lang="en-US" sz="700" b="1" kern="0" dirty="0">
                  <a:solidFill>
                    <a:srgbClr val="505050"/>
                  </a:solidFill>
                  <a:latin typeface="Segoe UI"/>
                </a:rPr>
                <a:t>TRUCS</a:t>
              </a:r>
            </a:p>
          </p:txBody>
        </p:sp>
        <p:pic>
          <p:nvPicPr>
            <p:cNvPr id="625" name="Picture 624"/>
            <p:cNvPicPr>
              <a:picLocks noChangeAspect="1"/>
            </p:cNvPicPr>
            <p:nvPr/>
          </p:nvPicPr>
          <p:blipFill>
            <a:blip r:embed="rId27">
              <a:clrChange>
                <a:clrFrom>
                  <a:srgbClr val="FFFFFF"/>
                </a:clrFrom>
                <a:clrTo>
                  <a:srgbClr val="FFFFFF">
                    <a:alpha val="0"/>
                  </a:srgbClr>
                </a:clrTo>
              </a:clrChange>
            </a:blip>
            <a:stretch>
              <a:fillRect/>
            </a:stretch>
          </p:blipFill>
          <p:spPr>
            <a:xfrm>
              <a:off x="3775393" y="5729697"/>
              <a:ext cx="507772" cy="367228"/>
            </a:xfrm>
            <a:prstGeom prst="rect">
              <a:avLst/>
            </a:prstGeom>
          </p:spPr>
        </p:pic>
      </p:grpSp>
      <p:grpSp>
        <p:nvGrpSpPr>
          <p:cNvPr id="519" name="Group 518"/>
          <p:cNvGrpSpPr/>
          <p:nvPr/>
        </p:nvGrpSpPr>
        <p:grpSpPr>
          <a:xfrm>
            <a:off x="9948816" y="5801253"/>
            <a:ext cx="749396" cy="787443"/>
            <a:chOff x="10142805" y="5801924"/>
            <a:chExt cx="749608" cy="787667"/>
          </a:xfrm>
        </p:grpSpPr>
        <p:pic>
          <p:nvPicPr>
            <p:cNvPr id="637" name="Picture 10" descr="http://flaglane.com/download/canadian-flag/canadian-flag-graphic.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0292986" y="5801924"/>
              <a:ext cx="445546" cy="222774"/>
            </a:xfrm>
            <a:prstGeom prst="rect">
              <a:avLst/>
            </a:prstGeom>
            <a:noFill/>
            <a:extLst>
              <a:ext uri="{909E8E84-426E-40DD-AFC4-6F175D3DCCD1}">
                <a14:hiddenFill xmlns:a14="http://schemas.microsoft.com/office/drawing/2010/main">
                  <a:solidFill>
                    <a:srgbClr val="FFFFFF"/>
                  </a:solidFill>
                </a14:hiddenFill>
              </a:ext>
            </a:extLst>
          </p:spPr>
        </p:pic>
        <p:sp>
          <p:nvSpPr>
            <p:cNvPr id="638" name="Rectangle 637"/>
            <p:cNvSpPr/>
            <p:nvPr/>
          </p:nvSpPr>
          <p:spPr>
            <a:xfrm>
              <a:off x="10142805" y="6277454"/>
              <a:ext cx="749608"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Canada</a:t>
              </a:r>
            </a:p>
            <a:p>
              <a:pPr algn="ctr" defTabSz="570745" fontAlgn="ctr">
                <a:defRPr/>
              </a:pPr>
              <a:r>
                <a:rPr lang="en-US" sz="700" b="1" kern="0" dirty="0">
                  <a:solidFill>
                    <a:srgbClr val="505050"/>
                  </a:solidFill>
                  <a:latin typeface="Segoe UI"/>
                </a:rPr>
                <a:t>Privacy Laws</a:t>
              </a:r>
            </a:p>
          </p:txBody>
        </p:sp>
      </p:grpSp>
      <p:grpSp>
        <p:nvGrpSpPr>
          <p:cNvPr id="489" name="Group 488"/>
          <p:cNvGrpSpPr/>
          <p:nvPr/>
        </p:nvGrpSpPr>
        <p:grpSpPr>
          <a:xfrm>
            <a:off x="2260571" y="4375843"/>
            <a:ext cx="746247" cy="712320"/>
            <a:chOff x="2164229" y="4376109"/>
            <a:chExt cx="746459" cy="712523"/>
          </a:xfrm>
        </p:grpSpPr>
        <p:sp>
          <p:nvSpPr>
            <p:cNvPr id="606" name="Rectangle 605"/>
            <p:cNvSpPr/>
            <p:nvPr/>
          </p:nvSpPr>
          <p:spPr>
            <a:xfrm>
              <a:off x="2164229" y="4937769"/>
              <a:ext cx="746459" cy="150863"/>
            </a:xfrm>
            <a:prstGeom prst="rect">
              <a:avLst/>
            </a:prstGeom>
          </p:spPr>
          <p:txBody>
            <a:bodyPr wrap="none" lIns="0" tIns="0" rIns="0" bIns="0">
              <a:noAutofit/>
            </a:bodyPr>
            <a:lstStyle/>
            <a:p>
              <a:pPr algn="ctr" defTabSz="596917" fontAlgn="ctr">
                <a:defRPr/>
              </a:pPr>
              <a:r>
                <a:rPr lang="en-US" sz="800" b="1" kern="0" dirty="0">
                  <a:solidFill>
                    <a:srgbClr val="505050"/>
                  </a:solidFill>
                  <a:latin typeface="Segoe UI"/>
                </a:rPr>
                <a:t>MPAA</a:t>
              </a:r>
            </a:p>
          </p:txBody>
        </p:sp>
        <p:pic>
          <p:nvPicPr>
            <p:cNvPr id="639" name="Picture 2" descr="http://vignette1.wikia.nocookie.net/logopedia/images/5/57/MPAA.jpg/revision/latest?cb=20110729215806"/>
            <p:cNvPicPr>
              <a:picLocks noChangeAspect="1" noChangeArrowheads="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07431" y="4376109"/>
              <a:ext cx="458686" cy="255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0" name="Group 519"/>
          <p:cNvGrpSpPr/>
          <p:nvPr/>
        </p:nvGrpSpPr>
        <p:grpSpPr>
          <a:xfrm>
            <a:off x="10667247" y="5693915"/>
            <a:ext cx="541035" cy="894781"/>
            <a:chOff x="10868716" y="5694556"/>
            <a:chExt cx="541188" cy="895035"/>
          </a:xfrm>
        </p:grpSpPr>
        <p:pic>
          <p:nvPicPr>
            <p:cNvPr id="640" name="Picture 639"/>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65740" y="5694556"/>
              <a:ext cx="304542" cy="437510"/>
            </a:xfrm>
            <a:prstGeom prst="rect">
              <a:avLst/>
            </a:prstGeom>
          </p:spPr>
        </p:pic>
        <p:sp>
          <p:nvSpPr>
            <p:cNvPr id="641" name="Rectangle 640"/>
            <p:cNvSpPr/>
            <p:nvPr/>
          </p:nvSpPr>
          <p:spPr>
            <a:xfrm>
              <a:off x="10868716" y="6277454"/>
              <a:ext cx="541188"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Privacy</a:t>
              </a:r>
            </a:p>
            <a:p>
              <a:pPr algn="ctr" defTabSz="570745" fontAlgn="ctr">
                <a:defRPr/>
              </a:pPr>
              <a:r>
                <a:rPr lang="en-US" sz="700" b="1" kern="0" dirty="0">
                  <a:solidFill>
                    <a:srgbClr val="505050"/>
                  </a:solidFill>
                  <a:latin typeface="Segoe UI"/>
                </a:rPr>
                <a:t>Shield</a:t>
              </a:r>
            </a:p>
          </p:txBody>
        </p:sp>
      </p:grpSp>
      <p:grpSp>
        <p:nvGrpSpPr>
          <p:cNvPr id="518" name="Group 517"/>
          <p:cNvGrpSpPr/>
          <p:nvPr/>
        </p:nvGrpSpPr>
        <p:grpSpPr>
          <a:xfrm>
            <a:off x="9501686" y="5794399"/>
            <a:ext cx="437912" cy="794296"/>
            <a:chOff x="9620364" y="5795070"/>
            <a:chExt cx="438036" cy="794521"/>
          </a:xfrm>
        </p:grpSpPr>
        <p:sp>
          <p:nvSpPr>
            <p:cNvPr id="636" name="Rectangle 635"/>
            <p:cNvSpPr/>
            <p:nvPr/>
          </p:nvSpPr>
          <p:spPr>
            <a:xfrm>
              <a:off x="9622740" y="6277454"/>
              <a:ext cx="435660"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India</a:t>
              </a:r>
            </a:p>
            <a:p>
              <a:pPr algn="ctr" defTabSz="570745" fontAlgn="ctr">
                <a:defRPr/>
              </a:pPr>
              <a:r>
                <a:rPr lang="en-US" sz="700" b="1" kern="0" dirty="0" err="1">
                  <a:solidFill>
                    <a:srgbClr val="505050"/>
                  </a:solidFill>
                  <a:latin typeface="Segoe UI"/>
                </a:rPr>
                <a:t>MeitY</a:t>
              </a:r>
              <a:endParaRPr lang="en-US" sz="700" b="1" kern="0" dirty="0">
                <a:solidFill>
                  <a:srgbClr val="505050"/>
                </a:solidFill>
                <a:latin typeface="Segoe UI"/>
              </a:endParaRPr>
            </a:p>
          </p:txBody>
        </p:sp>
        <p:pic>
          <p:nvPicPr>
            <p:cNvPr id="645" name="Picture 644"/>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620364" y="5795070"/>
              <a:ext cx="425556" cy="236482"/>
            </a:xfrm>
            <a:prstGeom prst="rect">
              <a:avLst/>
            </a:prstGeom>
          </p:spPr>
        </p:pic>
      </p:grpSp>
      <p:grpSp>
        <p:nvGrpSpPr>
          <p:cNvPr id="521" name="Group 520"/>
          <p:cNvGrpSpPr/>
          <p:nvPr/>
        </p:nvGrpSpPr>
        <p:grpSpPr>
          <a:xfrm>
            <a:off x="11132117" y="5718566"/>
            <a:ext cx="763487" cy="979674"/>
            <a:chOff x="11294318" y="5719215"/>
            <a:chExt cx="763704" cy="979952"/>
          </a:xfrm>
        </p:grpSpPr>
        <p:sp>
          <p:nvSpPr>
            <p:cNvPr id="647" name="Rectangle 646"/>
            <p:cNvSpPr/>
            <p:nvPr/>
          </p:nvSpPr>
          <p:spPr>
            <a:xfrm>
              <a:off x="11294318" y="6277128"/>
              <a:ext cx="763704" cy="422039"/>
            </a:xfrm>
            <a:prstGeom prst="rect">
              <a:avLst/>
            </a:prstGeom>
          </p:spPr>
          <p:txBody>
            <a:bodyPr wrap="square" anchor="ctr">
              <a:spAutoFit/>
            </a:bodyPr>
            <a:lstStyle/>
            <a:p>
              <a:pPr algn="ctr" defTabSz="570636" fontAlgn="ctr">
                <a:defRPr/>
              </a:pPr>
              <a:r>
                <a:rPr lang="en-US" sz="700" b="1" kern="0" dirty="0">
                  <a:solidFill>
                    <a:srgbClr val="505050"/>
                  </a:solidFill>
                  <a:latin typeface="Segoe UI"/>
                </a:rPr>
                <a:t>Germany IT</a:t>
              </a:r>
            </a:p>
            <a:p>
              <a:pPr algn="ctr" defTabSz="570636" fontAlgn="ctr">
                <a:defRPr/>
              </a:pPr>
              <a:r>
                <a:rPr lang="en-US" sz="700" b="1" kern="0" dirty="0">
                  <a:solidFill>
                    <a:srgbClr val="505050"/>
                  </a:solidFill>
                  <a:latin typeface="Segoe UI"/>
                </a:rPr>
                <a:t>Grundschutz</a:t>
              </a:r>
            </a:p>
            <a:p>
              <a:pPr algn="ctr" defTabSz="570636" fontAlgn="ctr">
                <a:defRPr/>
              </a:pPr>
              <a:r>
                <a:rPr lang="en-US" sz="700" b="1" kern="0" dirty="0">
                  <a:solidFill>
                    <a:srgbClr val="505050"/>
                  </a:solidFill>
                  <a:latin typeface="Segoe UI"/>
                </a:rPr>
                <a:t>workbook</a:t>
              </a:r>
            </a:p>
          </p:txBody>
        </p:sp>
        <p:pic>
          <p:nvPicPr>
            <p:cNvPr id="648" name="Picture 647"/>
            <p:cNvPicPr>
              <a:picLocks noChangeAspect="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474777" y="5719215"/>
              <a:ext cx="402786" cy="388192"/>
            </a:xfrm>
            <a:prstGeom prst="rect">
              <a:avLst/>
            </a:prstGeom>
          </p:spPr>
        </p:pic>
      </p:grpSp>
      <p:grpSp>
        <p:nvGrpSpPr>
          <p:cNvPr id="516" name="Group 515"/>
          <p:cNvGrpSpPr/>
          <p:nvPr/>
        </p:nvGrpSpPr>
        <p:grpSpPr>
          <a:xfrm>
            <a:off x="8934413" y="5723599"/>
            <a:ext cx="457606" cy="865098"/>
            <a:chOff x="8952545" y="5724248"/>
            <a:chExt cx="457736" cy="865343"/>
          </a:xfrm>
        </p:grpSpPr>
        <p:sp>
          <p:nvSpPr>
            <p:cNvPr id="651" name="Rectangle 650"/>
            <p:cNvSpPr/>
            <p:nvPr/>
          </p:nvSpPr>
          <p:spPr>
            <a:xfrm>
              <a:off x="8952545" y="6277454"/>
              <a:ext cx="457736"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Spain</a:t>
              </a:r>
            </a:p>
            <a:p>
              <a:pPr algn="ctr" defTabSz="570745" fontAlgn="ctr">
                <a:defRPr/>
              </a:pPr>
              <a:r>
                <a:rPr lang="en-US" sz="700" b="1" kern="0" dirty="0">
                  <a:solidFill>
                    <a:srgbClr val="505050"/>
                  </a:solidFill>
                  <a:latin typeface="Segoe UI"/>
                </a:rPr>
                <a:t>DPA</a:t>
              </a:r>
            </a:p>
          </p:txBody>
        </p:sp>
        <p:pic>
          <p:nvPicPr>
            <p:cNvPr id="652" name="Picture 65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9016723" y="5724248"/>
              <a:ext cx="329380" cy="378126"/>
            </a:xfrm>
            <a:prstGeom prst="rect">
              <a:avLst/>
            </a:prstGeom>
          </p:spPr>
        </p:pic>
      </p:grpSp>
      <p:grpSp>
        <p:nvGrpSpPr>
          <p:cNvPr id="484" name="Group 483"/>
          <p:cNvGrpSpPr/>
          <p:nvPr/>
        </p:nvGrpSpPr>
        <p:grpSpPr>
          <a:xfrm>
            <a:off x="6298697" y="4378311"/>
            <a:ext cx="741968" cy="744569"/>
            <a:chOff x="6222552" y="4378579"/>
            <a:chExt cx="742178" cy="744779"/>
          </a:xfrm>
        </p:grpSpPr>
        <p:pic>
          <p:nvPicPr>
            <p:cNvPr id="660" name="Picture 9" descr="https://hitrustalliance.net/content/uploads/2015/09/HiTrustLogo.png"/>
            <p:cNvPicPr>
              <a:picLocks noChangeAspect="1" noChangeArrowheads="1"/>
            </p:cNvPicPr>
            <p:nvPr/>
          </p:nvPicPr>
          <p:blipFill>
            <a:blip r:embed="rId3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286248" y="4378579"/>
              <a:ext cx="602002" cy="251006"/>
            </a:xfrm>
            <a:prstGeom prst="rect">
              <a:avLst/>
            </a:prstGeom>
            <a:noFill/>
            <a:extLst>
              <a:ext uri="{909E8E84-426E-40DD-AFC4-6F175D3DCCD1}">
                <a14:hiddenFill xmlns:a14="http://schemas.microsoft.com/office/drawing/2010/main">
                  <a:solidFill>
                    <a:srgbClr val="FFFFFF"/>
                  </a:solidFill>
                </a14:hiddenFill>
              </a:ext>
            </a:extLst>
          </p:spPr>
        </p:pic>
        <p:sp>
          <p:nvSpPr>
            <p:cNvPr id="661" name="Rectangle 660"/>
            <p:cNvSpPr/>
            <p:nvPr/>
          </p:nvSpPr>
          <p:spPr>
            <a:xfrm>
              <a:off x="6222552" y="4905478"/>
              <a:ext cx="742178" cy="217880"/>
            </a:xfrm>
            <a:prstGeom prst="rect">
              <a:avLst/>
            </a:prstGeom>
          </p:spPr>
          <p:txBody>
            <a:bodyPr wrap="square">
              <a:spAutoFit/>
            </a:bodyPr>
            <a:lstStyle/>
            <a:p>
              <a:pPr algn="ctr" defTabSz="570745" fontAlgn="ctr">
                <a:defRPr/>
              </a:pPr>
              <a:r>
                <a:rPr lang="en-US" sz="800" b="1" kern="0" dirty="0">
                  <a:solidFill>
                    <a:srgbClr val="505050"/>
                  </a:solidFill>
                  <a:latin typeface="Calibri"/>
                </a:rPr>
                <a:t>HITRUST</a:t>
              </a:r>
            </a:p>
          </p:txBody>
        </p:sp>
      </p:grpSp>
      <p:grpSp>
        <p:nvGrpSpPr>
          <p:cNvPr id="481" name="Group 480"/>
          <p:cNvGrpSpPr/>
          <p:nvPr/>
        </p:nvGrpSpPr>
        <p:grpSpPr>
          <a:xfrm>
            <a:off x="8866988" y="4383456"/>
            <a:ext cx="986505" cy="720275"/>
            <a:chOff x="8934451" y="4383726"/>
            <a:chExt cx="986784" cy="720479"/>
          </a:xfrm>
        </p:grpSpPr>
        <p:pic>
          <p:nvPicPr>
            <p:cNvPr id="662" name="Picture 661"/>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9117627" y="4383726"/>
              <a:ext cx="601192" cy="240712"/>
            </a:xfrm>
            <a:prstGeom prst="rect">
              <a:avLst/>
            </a:prstGeom>
          </p:spPr>
        </p:pic>
        <p:sp>
          <p:nvSpPr>
            <p:cNvPr id="663" name="Rectangle 662"/>
            <p:cNvSpPr/>
            <p:nvPr/>
          </p:nvSpPr>
          <p:spPr>
            <a:xfrm>
              <a:off x="8934451" y="4886325"/>
              <a:ext cx="986784" cy="217880"/>
            </a:xfrm>
            <a:prstGeom prst="rect">
              <a:avLst/>
            </a:prstGeom>
          </p:spPr>
          <p:txBody>
            <a:bodyPr wrap="square">
              <a:spAutoFit/>
            </a:bodyPr>
            <a:lstStyle/>
            <a:p>
              <a:pPr algn="ctr" defTabSz="570745" fontAlgn="ctr">
                <a:defRPr/>
              </a:pPr>
              <a:r>
                <a:rPr lang="en-US" sz="800" b="1" kern="0" dirty="0">
                  <a:solidFill>
                    <a:srgbClr val="505050"/>
                  </a:solidFill>
                  <a:latin typeface="Segoe UI"/>
                </a:rPr>
                <a:t>IG Toolkit UK</a:t>
              </a:r>
            </a:p>
          </p:txBody>
        </p:sp>
      </p:grpSp>
      <p:grpSp>
        <p:nvGrpSpPr>
          <p:cNvPr id="496" name="Group 495"/>
          <p:cNvGrpSpPr/>
          <p:nvPr/>
        </p:nvGrpSpPr>
        <p:grpSpPr>
          <a:xfrm>
            <a:off x="2709922" y="5605313"/>
            <a:ext cx="614593" cy="983383"/>
            <a:chOff x="2603421" y="5605928"/>
            <a:chExt cx="614768" cy="983663"/>
          </a:xfrm>
        </p:grpSpPr>
        <p:sp>
          <p:nvSpPr>
            <p:cNvPr id="566" name="Rectangle 565"/>
            <p:cNvSpPr/>
            <p:nvPr/>
          </p:nvSpPr>
          <p:spPr>
            <a:xfrm>
              <a:off x="2677135" y="6277454"/>
              <a:ext cx="457952"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China</a:t>
              </a:r>
            </a:p>
            <a:p>
              <a:pPr algn="ctr" defTabSz="570745" fontAlgn="ctr">
                <a:defRPr/>
              </a:pPr>
              <a:r>
                <a:rPr lang="en-US" sz="700" b="1" kern="0" dirty="0">
                  <a:solidFill>
                    <a:srgbClr val="505050"/>
                  </a:solidFill>
                  <a:latin typeface="Segoe UI"/>
                </a:rPr>
                <a:t>DJCP</a:t>
              </a:r>
            </a:p>
          </p:txBody>
        </p:sp>
        <p:pic>
          <p:nvPicPr>
            <p:cNvPr id="664" name="Picture 663"/>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603421" y="5605928"/>
              <a:ext cx="614768" cy="614766"/>
            </a:xfrm>
            <a:prstGeom prst="rect">
              <a:avLst/>
            </a:prstGeom>
          </p:spPr>
        </p:pic>
      </p:grpSp>
      <p:grpSp>
        <p:nvGrpSpPr>
          <p:cNvPr id="25" name="Group 24"/>
          <p:cNvGrpSpPr/>
          <p:nvPr/>
        </p:nvGrpSpPr>
        <p:grpSpPr>
          <a:xfrm>
            <a:off x="9127488" y="2655049"/>
            <a:ext cx="722906" cy="980193"/>
            <a:chOff x="9271834" y="2654829"/>
            <a:chExt cx="723112" cy="980471"/>
          </a:xfrm>
        </p:grpSpPr>
        <p:pic>
          <p:nvPicPr>
            <p:cNvPr id="170" name="Picture 169"/>
            <p:cNvPicPr>
              <a:picLocks noChangeAspect="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71834" y="2654829"/>
              <a:ext cx="723112" cy="704466"/>
            </a:xfrm>
            <a:prstGeom prst="rect">
              <a:avLst/>
            </a:prstGeom>
          </p:spPr>
        </p:pic>
        <p:sp>
          <p:nvSpPr>
            <p:cNvPr id="171" name="Rectangle 170"/>
            <p:cNvSpPr/>
            <p:nvPr/>
          </p:nvSpPr>
          <p:spPr>
            <a:xfrm>
              <a:off x="9422706" y="3417420"/>
              <a:ext cx="421910" cy="217880"/>
            </a:xfrm>
            <a:prstGeom prst="rect">
              <a:avLst/>
            </a:prstGeom>
          </p:spPr>
          <p:txBody>
            <a:bodyPr wrap="none">
              <a:spAutoFit/>
            </a:bodyPr>
            <a:lstStyle/>
            <a:p>
              <a:pPr algn="ctr" defTabSz="570745" fontAlgn="ctr">
                <a:defRPr/>
              </a:pPr>
              <a:r>
                <a:rPr lang="en-US" sz="800" b="1" kern="0" dirty="0">
                  <a:solidFill>
                    <a:srgbClr val="505050"/>
                  </a:solidFill>
                  <a:latin typeface="Segoe UI"/>
                </a:rPr>
                <a:t>ITAR</a:t>
              </a:r>
            </a:p>
          </p:txBody>
        </p:sp>
      </p:grpSp>
      <p:grpSp>
        <p:nvGrpSpPr>
          <p:cNvPr id="26" name="Group 25"/>
          <p:cNvGrpSpPr/>
          <p:nvPr/>
        </p:nvGrpSpPr>
        <p:grpSpPr>
          <a:xfrm>
            <a:off x="8093833" y="2707654"/>
            <a:ext cx="772510" cy="991562"/>
            <a:chOff x="8293912" y="2707448"/>
            <a:chExt cx="772729" cy="991844"/>
          </a:xfrm>
        </p:grpSpPr>
        <p:pic>
          <p:nvPicPr>
            <p:cNvPr id="174" name="Picture 6" descr="image007"/>
            <p:cNvPicPr>
              <a:picLocks noChangeAspect="1" noChangeArrowheads="1"/>
            </p:cNvPicPr>
            <p:nvPr/>
          </p:nvPicPr>
          <p:blipFill>
            <a:blip r:embed="rId38">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316176" y="2707448"/>
              <a:ext cx="639717" cy="639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 name="Rectangle 175"/>
            <p:cNvSpPr/>
            <p:nvPr/>
          </p:nvSpPr>
          <p:spPr>
            <a:xfrm>
              <a:off x="8293912" y="3355865"/>
              <a:ext cx="772729" cy="343427"/>
            </a:xfrm>
            <a:prstGeom prst="rect">
              <a:avLst/>
            </a:prstGeom>
          </p:spPr>
          <p:txBody>
            <a:bodyPr wrap="square">
              <a:spAutoFit/>
            </a:bodyPr>
            <a:lstStyle/>
            <a:p>
              <a:pPr algn="ctr" defTabSz="570745" fontAlgn="ctr">
                <a:defRPr/>
              </a:pPr>
              <a:r>
                <a:rPr lang="en-US" sz="800" b="1" kern="0" dirty="0">
                  <a:solidFill>
                    <a:srgbClr val="505050"/>
                  </a:solidFill>
                  <a:latin typeface="Segoe UI"/>
                </a:rPr>
                <a:t>Section 508 VPAT</a:t>
              </a:r>
            </a:p>
          </p:txBody>
        </p:sp>
      </p:grpSp>
      <p:grpSp>
        <p:nvGrpSpPr>
          <p:cNvPr id="28" name="Group 27"/>
          <p:cNvGrpSpPr/>
          <p:nvPr/>
        </p:nvGrpSpPr>
        <p:grpSpPr>
          <a:xfrm>
            <a:off x="6136619" y="2857816"/>
            <a:ext cx="743902" cy="777426"/>
            <a:chOff x="5993805" y="2857654"/>
            <a:chExt cx="744114" cy="777646"/>
          </a:xfrm>
        </p:grpSpPr>
        <p:pic>
          <p:nvPicPr>
            <p:cNvPr id="180" name="Picture 179" descr="FedRAMP"/>
            <p:cNvPicPr/>
            <p:nvPr/>
          </p:nvPicPr>
          <p:blipFill>
            <a:blip r:embed="rId39">
              <a:extLst>
                <a:ext uri="{28A0092B-C50C-407E-A947-70E740481C1C}">
                  <a14:useLocalDpi xmlns:a14="http://schemas.microsoft.com/office/drawing/2010/main" val="0"/>
                </a:ext>
              </a:extLst>
            </a:blip>
            <a:srcRect/>
            <a:stretch>
              <a:fillRect/>
            </a:stretch>
          </p:blipFill>
          <p:spPr bwMode="auto">
            <a:xfrm>
              <a:off x="6024105" y="2857654"/>
              <a:ext cx="683512" cy="239572"/>
            </a:xfrm>
            <a:prstGeom prst="rect">
              <a:avLst/>
            </a:prstGeom>
            <a:noFill/>
            <a:ln>
              <a:noFill/>
            </a:ln>
          </p:spPr>
        </p:pic>
        <p:sp>
          <p:nvSpPr>
            <p:cNvPr id="181" name="Rectangle 180"/>
            <p:cNvSpPr/>
            <p:nvPr/>
          </p:nvSpPr>
          <p:spPr>
            <a:xfrm>
              <a:off x="5993805" y="3417420"/>
              <a:ext cx="744114" cy="217880"/>
            </a:xfrm>
            <a:prstGeom prst="rect">
              <a:avLst/>
            </a:prstGeom>
          </p:spPr>
          <p:txBody>
            <a:bodyPr wrap="none">
              <a:spAutoFit/>
            </a:bodyPr>
            <a:lstStyle/>
            <a:p>
              <a:pPr algn="ctr" defTabSz="570745" fontAlgn="ctr">
                <a:defRPr/>
              </a:pPr>
              <a:r>
                <a:rPr lang="en-US" sz="800" b="1" kern="0" dirty="0">
                  <a:solidFill>
                    <a:srgbClr val="505050"/>
                  </a:solidFill>
                  <a:latin typeface="Segoe UI"/>
                </a:rPr>
                <a:t>SP 800-171</a:t>
              </a:r>
            </a:p>
          </p:txBody>
        </p:sp>
      </p:grpSp>
      <p:grpSp>
        <p:nvGrpSpPr>
          <p:cNvPr id="27" name="Group 26"/>
          <p:cNvGrpSpPr/>
          <p:nvPr/>
        </p:nvGrpSpPr>
        <p:grpSpPr>
          <a:xfrm>
            <a:off x="7128848" y="2681803"/>
            <a:ext cx="710249" cy="953440"/>
            <a:chOff x="7179807" y="2681590"/>
            <a:chExt cx="710451" cy="953710"/>
          </a:xfrm>
        </p:grpSpPr>
        <p:sp>
          <p:nvSpPr>
            <p:cNvPr id="167" name="Rectangle 166"/>
            <p:cNvSpPr/>
            <p:nvPr/>
          </p:nvSpPr>
          <p:spPr>
            <a:xfrm>
              <a:off x="7179807" y="3417420"/>
              <a:ext cx="710451" cy="217880"/>
            </a:xfrm>
            <a:prstGeom prst="rect">
              <a:avLst/>
            </a:prstGeom>
          </p:spPr>
          <p:txBody>
            <a:bodyPr wrap="none">
              <a:spAutoFit/>
            </a:bodyPr>
            <a:lstStyle/>
            <a:p>
              <a:pPr algn="ctr" defTabSz="570745" fontAlgn="ctr">
                <a:defRPr/>
              </a:pPr>
              <a:r>
                <a:rPr lang="en-US" sz="800" b="1" kern="0" dirty="0">
                  <a:solidFill>
                    <a:srgbClr val="505050"/>
                  </a:solidFill>
                  <a:latin typeface="Segoe UI"/>
                </a:rPr>
                <a:t>FIPS 140-2</a:t>
              </a:r>
            </a:p>
          </p:txBody>
        </p:sp>
        <p:pic>
          <p:nvPicPr>
            <p:cNvPr id="183" name="Picture 15" descr="http://www.filetransferglossary.com/wp-content/uploads/2011/01/FIPS_140-2_validated_logo.gif"/>
            <p:cNvPicPr>
              <a:picLocks noChangeAspect="1" noChangeArrowheads="1"/>
            </p:cNvPicPr>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03246" y="2681590"/>
              <a:ext cx="654839" cy="6501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1898106" y="2709080"/>
            <a:ext cx="949400" cy="990136"/>
            <a:chOff x="1700935" y="2708876"/>
            <a:chExt cx="949669" cy="990416"/>
          </a:xfrm>
        </p:grpSpPr>
        <p:sp>
          <p:nvSpPr>
            <p:cNvPr id="182" name="Rectangle 181"/>
            <p:cNvSpPr/>
            <p:nvPr/>
          </p:nvSpPr>
          <p:spPr>
            <a:xfrm>
              <a:off x="1700935" y="3355865"/>
              <a:ext cx="949669" cy="343427"/>
            </a:xfrm>
            <a:prstGeom prst="rect">
              <a:avLst/>
            </a:prstGeom>
          </p:spPr>
          <p:txBody>
            <a:bodyPr wrap="square">
              <a:spAutoFit/>
            </a:bodyPr>
            <a:lstStyle/>
            <a:p>
              <a:pPr algn="ctr" defTabSz="570745" fontAlgn="ctr">
                <a:defRPr/>
              </a:pPr>
              <a:r>
                <a:rPr lang="en-US" sz="800" b="1" kern="0" dirty="0">
                  <a:solidFill>
                    <a:srgbClr val="505050"/>
                  </a:solidFill>
                  <a:latin typeface="Segoe UI"/>
                </a:rPr>
                <a:t>High</a:t>
              </a:r>
            </a:p>
            <a:p>
              <a:pPr algn="ctr" defTabSz="570745" fontAlgn="ctr">
                <a:defRPr/>
              </a:pPr>
              <a:r>
                <a:rPr lang="en-US" sz="800" b="1" kern="0" dirty="0">
                  <a:solidFill>
                    <a:srgbClr val="505050"/>
                  </a:solidFill>
                  <a:latin typeface="Segoe UI"/>
                </a:rPr>
                <a:t>JAB P-ATO</a:t>
              </a:r>
            </a:p>
          </p:txBody>
        </p:sp>
        <p:pic>
          <p:nvPicPr>
            <p:cNvPr id="185" name="Picture 184"/>
            <p:cNvPicPr>
              <a:picLocks noChangeAspect="1"/>
            </p:cNvPicPr>
            <p:nvPr/>
          </p:nvPicPr>
          <p:blipFill rotWithShape="1">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1822007" y="2708876"/>
              <a:ext cx="788764" cy="490106"/>
            </a:xfrm>
            <a:prstGeom prst="rect">
              <a:avLst/>
            </a:prstGeom>
          </p:spPr>
        </p:pic>
      </p:grpSp>
      <p:grpSp>
        <p:nvGrpSpPr>
          <p:cNvPr id="24" name="Group 23"/>
          <p:cNvGrpSpPr/>
          <p:nvPr/>
        </p:nvGrpSpPr>
        <p:grpSpPr>
          <a:xfrm>
            <a:off x="10111542" y="2655135"/>
            <a:ext cx="711536" cy="980108"/>
            <a:chOff x="10208921" y="2654914"/>
            <a:chExt cx="711738" cy="980386"/>
          </a:xfrm>
        </p:grpSpPr>
        <p:sp>
          <p:nvSpPr>
            <p:cNvPr id="172" name="Rectangle 171"/>
            <p:cNvSpPr/>
            <p:nvPr/>
          </p:nvSpPr>
          <p:spPr>
            <a:xfrm>
              <a:off x="10389371" y="3417420"/>
              <a:ext cx="389850" cy="217880"/>
            </a:xfrm>
            <a:prstGeom prst="rect">
              <a:avLst/>
            </a:prstGeom>
          </p:spPr>
          <p:txBody>
            <a:bodyPr wrap="none">
              <a:spAutoFit/>
            </a:bodyPr>
            <a:lstStyle/>
            <a:p>
              <a:pPr algn="ctr" defTabSz="570745" fontAlgn="ctr">
                <a:defRPr/>
              </a:pPr>
              <a:r>
                <a:rPr lang="en-US" sz="800" b="1" kern="0" dirty="0">
                  <a:solidFill>
                    <a:srgbClr val="505050"/>
                  </a:solidFill>
                  <a:latin typeface="Segoe UI"/>
                </a:rPr>
                <a:t>CJIS</a:t>
              </a:r>
            </a:p>
          </p:txBody>
        </p:sp>
        <p:pic>
          <p:nvPicPr>
            <p:cNvPr id="186" name="Picture 185"/>
            <p:cNvPicPr>
              <a:picLocks noChangeAspect="1"/>
            </p:cNvPicPr>
            <p:nvPr/>
          </p:nvPicPr>
          <p:blipFill>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08921" y="2654914"/>
              <a:ext cx="711738" cy="738688"/>
            </a:xfrm>
            <a:prstGeom prst="rect">
              <a:avLst/>
            </a:prstGeom>
          </p:spPr>
        </p:pic>
      </p:grpSp>
      <p:grpSp>
        <p:nvGrpSpPr>
          <p:cNvPr id="20" name="Group 19"/>
          <p:cNvGrpSpPr/>
          <p:nvPr/>
        </p:nvGrpSpPr>
        <p:grpSpPr>
          <a:xfrm>
            <a:off x="3105447" y="2649149"/>
            <a:ext cx="756724" cy="1050068"/>
            <a:chOff x="2828592" y="2648926"/>
            <a:chExt cx="756938" cy="1050366"/>
          </a:xfrm>
        </p:grpSpPr>
        <p:sp>
          <p:nvSpPr>
            <p:cNvPr id="168" name="Rectangle 167"/>
            <p:cNvSpPr/>
            <p:nvPr/>
          </p:nvSpPr>
          <p:spPr>
            <a:xfrm>
              <a:off x="2828592" y="3355865"/>
              <a:ext cx="756938" cy="343427"/>
            </a:xfrm>
            <a:prstGeom prst="rect">
              <a:avLst/>
            </a:prstGeom>
          </p:spPr>
          <p:txBody>
            <a:bodyPr wrap="none">
              <a:spAutoFit/>
            </a:bodyPr>
            <a:lstStyle/>
            <a:p>
              <a:pPr algn="ctr" defTabSz="570745" fontAlgn="ctr">
                <a:defRPr/>
              </a:pPr>
              <a:r>
                <a:rPr lang="en-US" sz="800" b="1" kern="0" dirty="0">
                  <a:solidFill>
                    <a:srgbClr val="505050"/>
                  </a:solidFill>
                  <a:latin typeface="Segoe UI"/>
                </a:rPr>
                <a:t>DoD DISA</a:t>
              </a:r>
            </a:p>
            <a:p>
              <a:pPr algn="ctr" defTabSz="570745" fontAlgn="ctr">
                <a:defRPr/>
              </a:pPr>
              <a:r>
                <a:rPr lang="en-US" sz="800" b="1" kern="0" dirty="0">
                  <a:solidFill>
                    <a:srgbClr val="505050"/>
                  </a:solidFill>
                  <a:latin typeface="Segoe UI"/>
                </a:rPr>
                <a:t>SRG Level 2</a:t>
              </a:r>
            </a:p>
          </p:txBody>
        </p:sp>
        <p:pic>
          <p:nvPicPr>
            <p:cNvPr id="187" name="Picture 186"/>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2861956" y="2648926"/>
              <a:ext cx="690208" cy="689058"/>
            </a:xfrm>
            <a:prstGeom prst="rect">
              <a:avLst/>
            </a:prstGeom>
          </p:spPr>
        </p:pic>
      </p:grpSp>
      <p:grpSp>
        <p:nvGrpSpPr>
          <p:cNvPr id="21" name="Group 20"/>
          <p:cNvGrpSpPr/>
          <p:nvPr/>
        </p:nvGrpSpPr>
        <p:grpSpPr>
          <a:xfrm>
            <a:off x="4116905" y="2648547"/>
            <a:ext cx="756724" cy="1050670"/>
            <a:chOff x="3820260" y="2648324"/>
            <a:chExt cx="756938" cy="1050968"/>
          </a:xfrm>
        </p:grpSpPr>
        <p:sp>
          <p:nvSpPr>
            <p:cNvPr id="184" name="Rectangle 183"/>
            <p:cNvSpPr/>
            <p:nvPr/>
          </p:nvSpPr>
          <p:spPr>
            <a:xfrm>
              <a:off x="3820260" y="3355865"/>
              <a:ext cx="756938" cy="343427"/>
            </a:xfrm>
            <a:prstGeom prst="rect">
              <a:avLst/>
            </a:prstGeom>
          </p:spPr>
          <p:txBody>
            <a:bodyPr wrap="none">
              <a:spAutoFit/>
            </a:bodyPr>
            <a:lstStyle/>
            <a:p>
              <a:pPr algn="ctr" defTabSz="570745" fontAlgn="ctr">
                <a:defRPr/>
              </a:pPr>
              <a:r>
                <a:rPr lang="en-US" sz="800" b="1" kern="0" dirty="0">
                  <a:solidFill>
                    <a:srgbClr val="505050"/>
                  </a:solidFill>
                  <a:latin typeface="Segoe UI"/>
                </a:rPr>
                <a:t>DoD DISA</a:t>
              </a:r>
            </a:p>
            <a:p>
              <a:pPr algn="ctr" defTabSz="570745" fontAlgn="ctr">
                <a:defRPr/>
              </a:pPr>
              <a:r>
                <a:rPr lang="en-US" sz="800" b="1" kern="0" dirty="0">
                  <a:solidFill>
                    <a:srgbClr val="505050"/>
                  </a:solidFill>
                  <a:latin typeface="Segoe UI"/>
                </a:rPr>
                <a:t>SRG Level 4</a:t>
              </a:r>
            </a:p>
          </p:txBody>
        </p:sp>
        <p:pic>
          <p:nvPicPr>
            <p:cNvPr id="188" name="Picture 187"/>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853624" y="2648324"/>
              <a:ext cx="690208" cy="689058"/>
            </a:xfrm>
            <a:prstGeom prst="rect">
              <a:avLst/>
            </a:prstGeom>
          </p:spPr>
        </p:pic>
      </p:grpSp>
      <p:grpSp>
        <p:nvGrpSpPr>
          <p:cNvPr id="23" name="Group 22"/>
          <p:cNvGrpSpPr/>
          <p:nvPr/>
        </p:nvGrpSpPr>
        <p:grpSpPr>
          <a:xfrm>
            <a:off x="11084226" y="2887732"/>
            <a:ext cx="778638" cy="747510"/>
            <a:chOff x="11129745" y="2887578"/>
            <a:chExt cx="778859" cy="747722"/>
          </a:xfrm>
        </p:grpSpPr>
        <p:sp>
          <p:nvSpPr>
            <p:cNvPr id="173" name="Rectangle 172"/>
            <p:cNvSpPr/>
            <p:nvPr/>
          </p:nvSpPr>
          <p:spPr>
            <a:xfrm>
              <a:off x="11203450" y="3417420"/>
              <a:ext cx="619080" cy="217880"/>
            </a:xfrm>
            <a:prstGeom prst="rect">
              <a:avLst/>
            </a:prstGeom>
          </p:spPr>
          <p:txBody>
            <a:bodyPr wrap="none">
              <a:spAutoFit/>
            </a:bodyPr>
            <a:lstStyle/>
            <a:p>
              <a:pPr algn="ctr" defTabSz="570745" fontAlgn="ctr">
                <a:defRPr/>
              </a:pPr>
              <a:r>
                <a:rPr lang="en-US" sz="800" b="1" kern="0" dirty="0">
                  <a:solidFill>
                    <a:srgbClr val="505050"/>
                  </a:solidFill>
                  <a:latin typeface="Segoe UI"/>
                </a:rPr>
                <a:t>IRS 1075</a:t>
              </a:r>
            </a:p>
          </p:txBody>
        </p:sp>
        <p:pic>
          <p:nvPicPr>
            <p:cNvPr id="189" name="Picture 188"/>
            <p:cNvPicPr>
              <a:picLocks noChangeAspect="1"/>
            </p:cNvPicPr>
            <p:nvPr/>
          </p:nvPicPr>
          <p:blipFill>
            <a:blip r:embed="rId44" cstate="print">
              <a:clrChange>
                <a:clrFrom>
                  <a:srgbClr val="FEFFFA"/>
                </a:clrFrom>
                <a:clrTo>
                  <a:srgbClr val="FEFFFA">
                    <a:alpha val="0"/>
                  </a:srgbClr>
                </a:clrTo>
              </a:clrChange>
              <a:extLst>
                <a:ext uri="{28A0092B-C50C-407E-A947-70E740481C1C}">
                  <a14:useLocalDpi xmlns:a14="http://schemas.microsoft.com/office/drawing/2010/main" val="0"/>
                </a:ext>
              </a:extLst>
            </a:blip>
            <a:stretch>
              <a:fillRect/>
            </a:stretch>
          </p:blipFill>
          <p:spPr>
            <a:xfrm>
              <a:off x="11129745" y="2887578"/>
              <a:ext cx="778859" cy="285211"/>
            </a:xfrm>
            <a:prstGeom prst="rect">
              <a:avLst/>
            </a:prstGeom>
          </p:spPr>
        </p:pic>
      </p:grpSp>
      <p:grpSp>
        <p:nvGrpSpPr>
          <p:cNvPr id="22" name="Group 21"/>
          <p:cNvGrpSpPr/>
          <p:nvPr/>
        </p:nvGrpSpPr>
        <p:grpSpPr>
          <a:xfrm>
            <a:off x="5128363" y="2651482"/>
            <a:ext cx="756724" cy="1047734"/>
            <a:chOff x="4842325" y="2651262"/>
            <a:chExt cx="756938" cy="1048030"/>
          </a:xfrm>
        </p:grpSpPr>
        <p:sp>
          <p:nvSpPr>
            <p:cNvPr id="190" name="Rectangle 189"/>
            <p:cNvSpPr/>
            <p:nvPr/>
          </p:nvSpPr>
          <p:spPr>
            <a:xfrm>
              <a:off x="4842325" y="3355865"/>
              <a:ext cx="756938" cy="343427"/>
            </a:xfrm>
            <a:prstGeom prst="rect">
              <a:avLst/>
            </a:prstGeom>
          </p:spPr>
          <p:txBody>
            <a:bodyPr wrap="none">
              <a:spAutoFit/>
            </a:bodyPr>
            <a:lstStyle/>
            <a:p>
              <a:pPr algn="ctr" defTabSz="570745" fontAlgn="ctr">
                <a:defRPr/>
              </a:pPr>
              <a:r>
                <a:rPr lang="en-US" sz="800" b="1" kern="0" dirty="0">
                  <a:solidFill>
                    <a:srgbClr val="505050"/>
                  </a:solidFill>
                  <a:latin typeface="Segoe UI"/>
                </a:rPr>
                <a:t>DoD DISA</a:t>
              </a:r>
            </a:p>
            <a:p>
              <a:pPr algn="ctr" defTabSz="570745" fontAlgn="ctr">
                <a:defRPr/>
              </a:pPr>
              <a:r>
                <a:rPr lang="en-US" sz="800" b="1" kern="0" dirty="0">
                  <a:solidFill>
                    <a:srgbClr val="505050"/>
                  </a:solidFill>
                  <a:latin typeface="Segoe UI"/>
                </a:rPr>
                <a:t>SRG Level 5</a:t>
              </a:r>
            </a:p>
          </p:txBody>
        </p:sp>
        <p:pic>
          <p:nvPicPr>
            <p:cNvPr id="191" name="Picture 190"/>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875689" y="2651262"/>
              <a:ext cx="690208" cy="689058"/>
            </a:xfrm>
            <a:prstGeom prst="rect">
              <a:avLst/>
            </a:prstGeom>
          </p:spPr>
        </p:pic>
      </p:grpSp>
      <p:grpSp>
        <p:nvGrpSpPr>
          <p:cNvPr id="18" name="Group 17"/>
          <p:cNvGrpSpPr/>
          <p:nvPr/>
        </p:nvGrpSpPr>
        <p:grpSpPr>
          <a:xfrm>
            <a:off x="687561" y="2709080"/>
            <a:ext cx="949400" cy="990136"/>
            <a:chOff x="733654" y="2708876"/>
            <a:chExt cx="949669" cy="990416"/>
          </a:xfrm>
        </p:grpSpPr>
        <p:pic>
          <p:nvPicPr>
            <p:cNvPr id="169" name="Picture 168"/>
            <p:cNvPicPr>
              <a:picLocks noChangeAspect="1"/>
            </p:cNvPicPr>
            <p:nvPr/>
          </p:nvPicPr>
          <p:blipFill rotWithShape="1">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816465" y="2708876"/>
              <a:ext cx="788764" cy="490106"/>
            </a:xfrm>
            <a:prstGeom prst="rect">
              <a:avLst/>
            </a:prstGeom>
          </p:spPr>
        </p:pic>
        <p:sp>
          <p:nvSpPr>
            <p:cNvPr id="192" name="Rectangle 191"/>
            <p:cNvSpPr/>
            <p:nvPr/>
          </p:nvSpPr>
          <p:spPr>
            <a:xfrm>
              <a:off x="733654" y="3355865"/>
              <a:ext cx="949669" cy="343427"/>
            </a:xfrm>
            <a:prstGeom prst="rect">
              <a:avLst/>
            </a:prstGeom>
          </p:spPr>
          <p:txBody>
            <a:bodyPr wrap="square">
              <a:spAutoFit/>
            </a:bodyPr>
            <a:lstStyle/>
            <a:p>
              <a:pPr algn="ctr" defTabSz="570745" fontAlgn="ctr">
                <a:defRPr/>
              </a:pPr>
              <a:r>
                <a:rPr lang="en-US" sz="800" b="1" kern="0" dirty="0">
                  <a:solidFill>
                    <a:srgbClr val="505050"/>
                  </a:solidFill>
                  <a:latin typeface="Segoe UI"/>
                </a:rPr>
                <a:t>Moderate</a:t>
              </a:r>
            </a:p>
            <a:p>
              <a:pPr algn="ctr" defTabSz="570745" fontAlgn="ctr">
                <a:defRPr/>
              </a:pPr>
              <a:r>
                <a:rPr lang="en-US" sz="800" b="1" kern="0" dirty="0">
                  <a:solidFill>
                    <a:srgbClr val="505050"/>
                  </a:solidFill>
                  <a:latin typeface="Segoe UI"/>
                </a:rPr>
                <a:t>JAB P-ATO</a:t>
              </a:r>
            </a:p>
          </p:txBody>
        </p:sp>
      </p:grpSp>
      <p:cxnSp>
        <p:nvCxnSpPr>
          <p:cNvPr id="6" name="Straight Connector 5"/>
          <p:cNvCxnSpPr/>
          <p:nvPr/>
        </p:nvCxnSpPr>
        <p:spPr>
          <a:xfrm>
            <a:off x="1730" y="1026282"/>
            <a:ext cx="12188542"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1730" y="2477857"/>
            <a:ext cx="12188542"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1730" y="3929432"/>
            <a:ext cx="12188542"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1730" y="5381007"/>
            <a:ext cx="12188542"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Rounded Corners 6"/>
          <p:cNvSpPr/>
          <p:nvPr/>
        </p:nvSpPr>
        <p:spPr bwMode="auto">
          <a:xfrm rot="16200000">
            <a:off x="-345864" y="1599063"/>
            <a:ext cx="1269042" cy="291018"/>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sz="1200" b="1" kern="0" dirty="0">
                <a:solidFill>
                  <a:srgbClr val="323232"/>
                </a:solidFill>
                <a:latin typeface="Segoe UI"/>
                <a:ea typeface="Segoe UI" pitchFamily="34" charset="0"/>
                <a:cs typeface="Segoe UI" pitchFamily="34" charset="0"/>
              </a:rPr>
              <a:t>GLOBAL</a:t>
            </a:r>
          </a:p>
        </p:txBody>
      </p:sp>
      <p:sp>
        <p:nvSpPr>
          <p:cNvPr id="212" name="Rectangle: Rounded Corners 211"/>
          <p:cNvSpPr/>
          <p:nvPr/>
        </p:nvSpPr>
        <p:spPr bwMode="auto">
          <a:xfrm rot="16200000">
            <a:off x="-345864" y="3070730"/>
            <a:ext cx="1269042" cy="291018"/>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sz="1200" b="1" kern="0" dirty="0">
                <a:solidFill>
                  <a:srgbClr val="323232"/>
                </a:solidFill>
                <a:latin typeface="Segoe UI"/>
                <a:ea typeface="Segoe UI" pitchFamily="34" charset="0"/>
                <a:cs typeface="Segoe UI" pitchFamily="34" charset="0"/>
              </a:rPr>
              <a:t>US GOV</a:t>
            </a:r>
          </a:p>
        </p:txBody>
      </p:sp>
      <p:sp>
        <p:nvSpPr>
          <p:cNvPr id="213" name="Rectangle: Rounded Corners 212"/>
          <p:cNvSpPr/>
          <p:nvPr/>
        </p:nvSpPr>
        <p:spPr bwMode="auto">
          <a:xfrm rot="16200000">
            <a:off x="-345864" y="4517284"/>
            <a:ext cx="1269042" cy="291018"/>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sz="1200" b="1" kern="0" dirty="0">
                <a:solidFill>
                  <a:srgbClr val="323232"/>
                </a:solidFill>
                <a:latin typeface="Segoe UI"/>
                <a:ea typeface="Segoe UI" pitchFamily="34" charset="0"/>
                <a:cs typeface="Segoe UI" pitchFamily="34" charset="0"/>
              </a:rPr>
              <a:t>INDUSTRY</a:t>
            </a:r>
          </a:p>
        </p:txBody>
      </p:sp>
      <p:sp>
        <p:nvSpPr>
          <p:cNvPr id="214" name="Rectangle: Rounded Corners 213"/>
          <p:cNvSpPr/>
          <p:nvPr/>
        </p:nvSpPr>
        <p:spPr bwMode="auto">
          <a:xfrm rot="16200000">
            <a:off x="-345863" y="5983928"/>
            <a:ext cx="1269042" cy="291018"/>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sz="1200" b="1" kern="0" dirty="0">
                <a:solidFill>
                  <a:srgbClr val="323232"/>
                </a:solidFill>
                <a:latin typeface="Segoe UI"/>
                <a:ea typeface="Segoe UI" pitchFamily="34" charset="0"/>
                <a:cs typeface="Segoe UI" pitchFamily="34" charset="0"/>
              </a:rPr>
              <a:t>REGIONAL</a:t>
            </a:r>
          </a:p>
        </p:txBody>
      </p:sp>
      <p:grpSp>
        <p:nvGrpSpPr>
          <p:cNvPr id="177" name="Group 176"/>
          <p:cNvGrpSpPr/>
          <p:nvPr/>
        </p:nvGrpSpPr>
        <p:grpSpPr>
          <a:xfrm>
            <a:off x="997778" y="1303996"/>
            <a:ext cx="576648" cy="888130"/>
            <a:chOff x="2009525" y="1938043"/>
            <a:chExt cx="588211" cy="905939"/>
          </a:xfrm>
        </p:grpSpPr>
        <p:pic>
          <p:nvPicPr>
            <p:cNvPr id="178" name="Picture 177"/>
            <p:cNvPicPr>
              <a:picLocks noChangeAspect="1"/>
            </p:cNvPicPr>
            <p:nvPr/>
          </p:nvPicPr>
          <p:blipFill>
            <a:blip r:embed="rId45"/>
            <a:stretch>
              <a:fillRect/>
            </a:stretch>
          </p:blipFill>
          <p:spPr>
            <a:xfrm>
              <a:off x="2009525" y="1938043"/>
              <a:ext cx="507549" cy="508624"/>
            </a:xfrm>
            <a:prstGeom prst="rect">
              <a:avLst/>
            </a:prstGeom>
          </p:spPr>
        </p:pic>
        <p:sp>
          <p:nvSpPr>
            <p:cNvPr id="179" name="Rectangle 178"/>
            <p:cNvSpPr/>
            <p:nvPr/>
          </p:nvSpPr>
          <p:spPr>
            <a:xfrm>
              <a:off x="2030427" y="2693119"/>
              <a:ext cx="567309" cy="150863"/>
            </a:xfrm>
            <a:prstGeom prst="rect">
              <a:avLst/>
            </a:prstGeom>
          </p:spPr>
          <p:txBody>
            <a:bodyPr wrap="none" lIns="0" tIns="0" rIns="0" bIns="0">
              <a:noAutofit/>
            </a:bodyPr>
            <a:lstStyle/>
            <a:p>
              <a:pPr algn="ctr" defTabSz="585383" fontAlgn="ctr">
                <a:defRPr/>
              </a:pPr>
              <a:r>
                <a:rPr lang="en-US" sz="980" kern="0" dirty="0">
                  <a:solidFill>
                    <a:srgbClr val="505050"/>
                  </a:solidFill>
                </a:rPr>
                <a:t>ISO 27001</a:t>
              </a:r>
            </a:p>
          </p:txBody>
        </p:sp>
      </p:grpSp>
      <p:grpSp>
        <p:nvGrpSpPr>
          <p:cNvPr id="193" name="Group 192"/>
          <p:cNvGrpSpPr/>
          <p:nvPr/>
        </p:nvGrpSpPr>
        <p:grpSpPr>
          <a:xfrm>
            <a:off x="5739926" y="1298014"/>
            <a:ext cx="731785" cy="747012"/>
            <a:chOff x="2689207" y="2081991"/>
            <a:chExt cx="746459" cy="761991"/>
          </a:xfrm>
        </p:grpSpPr>
        <p:pic>
          <p:nvPicPr>
            <p:cNvPr id="194" name="Picture 193"/>
            <p:cNvPicPr>
              <a:picLocks noChangeAspect="1"/>
            </p:cNvPicPr>
            <p:nvPr/>
          </p:nvPicPr>
          <p:blipFill>
            <a:blip r:embed="rId46"/>
            <a:stretch>
              <a:fillRect/>
            </a:stretch>
          </p:blipFill>
          <p:spPr>
            <a:xfrm>
              <a:off x="2793922" y="2081991"/>
              <a:ext cx="551183" cy="504603"/>
            </a:xfrm>
            <a:prstGeom prst="rect">
              <a:avLst/>
            </a:prstGeom>
          </p:spPr>
        </p:pic>
        <p:sp>
          <p:nvSpPr>
            <p:cNvPr id="195" name="Rectangle 194"/>
            <p:cNvSpPr/>
            <p:nvPr/>
          </p:nvSpPr>
          <p:spPr>
            <a:xfrm>
              <a:off x="2689207" y="2693119"/>
              <a:ext cx="746459" cy="150863"/>
            </a:xfrm>
            <a:prstGeom prst="rect">
              <a:avLst/>
            </a:prstGeom>
          </p:spPr>
          <p:txBody>
            <a:bodyPr wrap="none" lIns="0" tIns="0" rIns="0" bIns="0">
              <a:noAutofit/>
            </a:bodyPr>
            <a:lstStyle/>
            <a:p>
              <a:pPr algn="ctr" defTabSz="585383" fontAlgn="ctr">
                <a:defRPr/>
              </a:pPr>
              <a:r>
                <a:rPr lang="en-US" sz="980" kern="0" dirty="0">
                  <a:solidFill>
                    <a:srgbClr val="505050"/>
                  </a:solidFill>
                </a:rPr>
                <a:t>SOC 1</a:t>
              </a:r>
            </a:p>
            <a:p>
              <a:pPr algn="ctr" defTabSz="585383" fontAlgn="ctr">
                <a:defRPr/>
              </a:pPr>
              <a:r>
                <a:rPr lang="en-US" sz="980" kern="0" dirty="0">
                  <a:solidFill>
                    <a:srgbClr val="505050"/>
                  </a:solidFill>
                </a:rPr>
                <a:t>Type 2</a:t>
              </a:r>
            </a:p>
          </p:txBody>
        </p:sp>
      </p:grpSp>
      <p:grpSp>
        <p:nvGrpSpPr>
          <p:cNvPr id="196" name="Group 195"/>
          <p:cNvGrpSpPr/>
          <p:nvPr/>
        </p:nvGrpSpPr>
        <p:grpSpPr>
          <a:xfrm>
            <a:off x="1972961" y="1331644"/>
            <a:ext cx="595580" cy="860482"/>
            <a:chOff x="6079879" y="2004346"/>
            <a:chExt cx="607523" cy="877736"/>
          </a:xfrm>
        </p:grpSpPr>
        <p:pic>
          <p:nvPicPr>
            <p:cNvPr id="197" name="Picture 14" descr="http://www.theauditpeople.com/sites/default/files/pictures/iso-logo.png"/>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9879" y="2004346"/>
              <a:ext cx="607523" cy="459017"/>
            </a:xfrm>
            <a:prstGeom prst="rect">
              <a:avLst/>
            </a:prstGeom>
            <a:noFill/>
            <a:extLst>
              <a:ext uri="{909E8E84-426E-40DD-AFC4-6F175D3DCCD1}">
                <a14:hiddenFill xmlns:a14="http://schemas.microsoft.com/office/drawing/2010/main">
                  <a:solidFill>
                    <a:srgbClr val="FFFFFF"/>
                  </a:solidFill>
                </a14:hiddenFill>
              </a:ext>
            </a:extLst>
          </p:spPr>
        </p:pic>
        <p:sp>
          <p:nvSpPr>
            <p:cNvPr id="198" name="Rectangle 197"/>
            <p:cNvSpPr/>
            <p:nvPr/>
          </p:nvSpPr>
          <p:spPr>
            <a:xfrm>
              <a:off x="6117805" y="2731219"/>
              <a:ext cx="567308" cy="150863"/>
            </a:xfrm>
            <a:prstGeom prst="rect">
              <a:avLst/>
            </a:prstGeom>
          </p:spPr>
          <p:txBody>
            <a:bodyPr wrap="none" lIns="0" tIns="0" rIns="0" bIns="0">
              <a:noAutofit/>
            </a:bodyPr>
            <a:lstStyle/>
            <a:p>
              <a:pPr algn="ctr" defTabSz="585383" fontAlgn="ctr">
                <a:defRPr/>
              </a:pPr>
              <a:r>
                <a:rPr lang="en-US" sz="980" kern="0" dirty="0">
                  <a:solidFill>
                    <a:srgbClr val="505050"/>
                  </a:solidFill>
                </a:rPr>
                <a:t>ISO 27018</a:t>
              </a:r>
            </a:p>
          </p:txBody>
        </p:sp>
      </p:grpSp>
      <p:grpSp>
        <p:nvGrpSpPr>
          <p:cNvPr id="199" name="Group 198"/>
          <p:cNvGrpSpPr/>
          <p:nvPr/>
        </p:nvGrpSpPr>
        <p:grpSpPr>
          <a:xfrm>
            <a:off x="8705064" y="1331645"/>
            <a:ext cx="816384" cy="888371"/>
            <a:chOff x="8601167" y="2088661"/>
            <a:chExt cx="832754" cy="906185"/>
          </a:xfrm>
        </p:grpSpPr>
        <p:pic>
          <p:nvPicPr>
            <p:cNvPr id="200" name="Picture 199"/>
            <p:cNvPicPr>
              <a:picLocks noChangeAspect="1"/>
            </p:cNvPicPr>
            <p:nvPr/>
          </p:nvPicPr>
          <p:blipFill>
            <a:blip r:embed="rId48"/>
            <a:stretch>
              <a:fillRect/>
            </a:stretch>
          </p:blipFill>
          <p:spPr>
            <a:xfrm>
              <a:off x="8601167" y="2088661"/>
              <a:ext cx="745906" cy="286011"/>
            </a:xfrm>
            <a:prstGeom prst="rect">
              <a:avLst/>
            </a:prstGeom>
          </p:spPr>
        </p:pic>
        <p:sp>
          <p:nvSpPr>
            <p:cNvPr id="201" name="Rectangle 200"/>
            <p:cNvSpPr/>
            <p:nvPr/>
          </p:nvSpPr>
          <p:spPr>
            <a:xfrm>
              <a:off x="8605745" y="2693119"/>
              <a:ext cx="828176" cy="301727"/>
            </a:xfrm>
            <a:prstGeom prst="rect">
              <a:avLst/>
            </a:prstGeom>
          </p:spPr>
          <p:txBody>
            <a:bodyPr wrap="none" lIns="0" tIns="0" rIns="0" bIns="0">
              <a:noAutofit/>
            </a:bodyPr>
            <a:lstStyle/>
            <a:p>
              <a:pPr algn="ctr" defTabSz="585383" fontAlgn="ctr">
                <a:defRPr/>
              </a:pPr>
              <a:r>
                <a:rPr lang="en-US" sz="980" kern="0" dirty="0">
                  <a:solidFill>
                    <a:srgbClr val="505050"/>
                  </a:solidFill>
                </a:rPr>
                <a:t>CSA STAR</a:t>
              </a:r>
            </a:p>
            <a:p>
              <a:pPr algn="ctr" defTabSz="585383" fontAlgn="ctr">
                <a:defRPr/>
              </a:pPr>
              <a:r>
                <a:rPr lang="en-US" sz="980" kern="0" dirty="0">
                  <a:solidFill>
                    <a:srgbClr val="505050"/>
                  </a:solidFill>
                </a:rPr>
                <a:t>Self-Assessment</a:t>
              </a:r>
            </a:p>
            <a:p>
              <a:pPr algn="ctr" defTabSz="585383" fontAlgn="ctr">
                <a:defRPr/>
              </a:pPr>
              <a:endParaRPr lang="en-US" sz="980" kern="0" dirty="0">
                <a:solidFill>
                  <a:srgbClr val="505050"/>
                </a:solidFill>
              </a:endParaRPr>
            </a:p>
          </p:txBody>
        </p:sp>
      </p:grpSp>
      <p:grpSp>
        <p:nvGrpSpPr>
          <p:cNvPr id="202" name="Group 201"/>
          <p:cNvGrpSpPr/>
          <p:nvPr/>
        </p:nvGrpSpPr>
        <p:grpSpPr>
          <a:xfrm>
            <a:off x="2968338" y="1310536"/>
            <a:ext cx="595580" cy="860482"/>
            <a:chOff x="6079879" y="2004346"/>
            <a:chExt cx="607523" cy="877736"/>
          </a:xfrm>
        </p:grpSpPr>
        <p:pic>
          <p:nvPicPr>
            <p:cNvPr id="203" name="Picture 14" descr="http://www.theauditpeople.com/sites/default/files/pictures/iso-logo.png"/>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9879" y="2004346"/>
              <a:ext cx="607523" cy="459017"/>
            </a:xfrm>
            <a:prstGeom prst="rect">
              <a:avLst/>
            </a:prstGeom>
            <a:noFill/>
            <a:extLst>
              <a:ext uri="{909E8E84-426E-40DD-AFC4-6F175D3DCCD1}">
                <a14:hiddenFill xmlns:a14="http://schemas.microsoft.com/office/drawing/2010/main">
                  <a:solidFill>
                    <a:srgbClr val="FFFFFF"/>
                  </a:solidFill>
                </a14:hiddenFill>
              </a:ext>
            </a:extLst>
          </p:spPr>
        </p:pic>
        <p:sp>
          <p:nvSpPr>
            <p:cNvPr id="204" name="Rectangle 203"/>
            <p:cNvSpPr/>
            <p:nvPr/>
          </p:nvSpPr>
          <p:spPr>
            <a:xfrm>
              <a:off x="6117805" y="2731219"/>
              <a:ext cx="567308" cy="150863"/>
            </a:xfrm>
            <a:prstGeom prst="rect">
              <a:avLst/>
            </a:prstGeom>
          </p:spPr>
          <p:txBody>
            <a:bodyPr wrap="none" lIns="0" tIns="0" rIns="0" bIns="0">
              <a:noAutofit/>
            </a:bodyPr>
            <a:lstStyle/>
            <a:p>
              <a:pPr algn="ctr" defTabSz="585383" fontAlgn="ctr">
                <a:defRPr/>
              </a:pPr>
              <a:r>
                <a:rPr lang="en-US" sz="980" kern="0" dirty="0">
                  <a:solidFill>
                    <a:srgbClr val="505050"/>
                  </a:solidFill>
                </a:rPr>
                <a:t>ISO 27017</a:t>
              </a:r>
            </a:p>
          </p:txBody>
        </p:sp>
      </p:grpSp>
      <p:grpSp>
        <p:nvGrpSpPr>
          <p:cNvPr id="205" name="Group 204"/>
          <p:cNvGrpSpPr/>
          <p:nvPr/>
        </p:nvGrpSpPr>
        <p:grpSpPr>
          <a:xfrm>
            <a:off x="6711901" y="1303996"/>
            <a:ext cx="731785" cy="747012"/>
            <a:chOff x="2689207" y="2081991"/>
            <a:chExt cx="746459" cy="761991"/>
          </a:xfrm>
        </p:grpSpPr>
        <p:pic>
          <p:nvPicPr>
            <p:cNvPr id="206" name="Picture 205"/>
            <p:cNvPicPr>
              <a:picLocks noChangeAspect="1"/>
            </p:cNvPicPr>
            <p:nvPr/>
          </p:nvPicPr>
          <p:blipFill>
            <a:blip r:embed="rId46"/>
            <a:stretch>
              <a:fillRect/>
            </a:stretch>
          </p:blipFill>
          <p:spPr>
            <a:xfrm>
              <a:off x="2793922" y="2081991"/>
              <a:ext cx="551183" cy="504603"/>
            </a:xfrm>
            <a:prstGeom prst="rect">
              <a:avLst/>
            </a:prstGeom>
          </p:spPr>
        </p:pic>
        <p:sp>
          <p:nvSpPr>
            <p:cNvPr id="207" name="Rectangle 206"/>
            <p:cNvSpPr/>
            <p:nvPr/>
          </p:nvSpPr>
          <p:spPr>
            <a:xfrm>
              <a:off x="2689207" y="2693119"/>
              <a:ext cx="746459" cy="150863"/>
            </a:xfrm>
            <a:prstGeom prst="rect">
              <a:avLst/>
            </a:prstGeom>
          </p:spPr>
          <p:txBody>
            <a:bodyPr wrap="none" lIns="0" tIns="0" rIns="0" bIns="0">
              <a:noAutofit/>
            </a:bodyPr>
            <a:lstStyle/>
            <a:p>
              <a:pPr algn="ctr" defTabSz="585383" fontAlgn="ctr">
                <a:defRPr/>
              </a:pPr>
              <a:r>
                <a:rPr lang="en-US" sz="980" kern="0" dirty="0">
                  <a:solidFill>
                    <a:srgbClr val="505050"/>
                  </a:solidFill>
                </a:rPr>
                <a:t>SOC 2</a:t>
              </a:r>
            </a:p>
            <a:p>
              <a:pPr algn="ctr" defTabSz="585383" fontAlgn="ctr">
                <a:defRPr/>
              </a:pPr>
              <a:r>
                <a:rPr lang="en-US" sz="980" kern="0" dirty="0">
                  <a:solidFill>
                    <a:srgbClr val="505050"/>
                  </a:solidFill>
                </a:rPr>
                <a:t>Type 2</a:t>
              </a:r>
            </a:p>
          </p:txBody>
        </p:sp>
      </p:grpSp>
      <p:grpSp>
        <p:nvGrpSpPr>
          <p:cNvPr id="208" name="Group 207"/>
          <p:cNvGrpSpPr/>
          <p:nvPr/>
        </p:nvGrpSpPr>
        <p:grpSpPr>
          <a:xfrm>
            <a:off x="7689870" y="1307091"/>
            <a:ext cx="731785" cy="831052"/>
            <a:chOff x="2689207" y="2081991"/>
            <a:chExt cx="746459" cy="847716"/>
          </a:xfrm>
        </p:grpSpPr>
        <p:pic>
          <p:nvPicPr>
            <p:cNvPr id="217" name="Picture 216"/>
            <p:cNvPicPr>
              <a:picLocks noChangeAspect="1"/>
            </p:cNvPicPr>
            <p:nvPr/>
          </p:nvPicPr>
          <p:blipFill>
            <a:blip r:embed="rId46"/>
            <a:stretch>
              <a:fillRect/>
            </a:stretch>
          </p:blipFill>
          <p:spPr>
            <a:xfrm>
              <a:off x="2793922" y="2081991"/>
              <a:ext cx="551183" cy="504603"/>
            </a:xfrm>
            <a:prstGeom prst="rect">
              <a:avLst/>
            </a:prstGeom>
          </p:spPr>
        </p:pic>
        <p:sp>
          <p:nvSpPr>
            <p:cNvPr id="218" name="Rectangle 217"/>
            <p:cNvSpPr/>
            <p:nvPr/>
          </p:nvSpPr>
          <p:spPr>
            <a:xfrm>
              <a:off x="2689207" y="2778844"/>
              <a:ext cx="746459" cy="150863"/>
            </a:xfrm>
            <a:prstGeom prst="rect">
              <a:avLst/>
            </a:prstGeom>
          </p:spPr>
          <p:txBody>
            <a:bodyPr wrap="none" lIns="0" tIns="0" rIns="0" bIns="0">
              <a:noAutofit/>
            </a:bodyPr>
            <a:lstStyle/>
            <a:p>
              <a:pPr algn="ctr" defTabSz="585383" fontAlgn="ctr">
                <a:defRPr/>
              </a:pPr>
              <a:r>
                <a:rPr lang="en-US" sz="980" kern="0" dirty="0">
                  <a:solidFill>
                    <a:srgbClr val="505050"/>
                  </a:solidFill>
                </a:rPr>
                <a:t>SOC 3</a:t>
              </a:r>
            </a:p>
          </p:txBody>
        </p:sp>
      </p:grpSp>
      <p:grpSp>
        <p:nvGrpSpPr>
          <p:cNvPr id="219" name="Group 218"/>
          <p:cNvGrpSpPr/>
          <p:nvPr/>
        </p:nvGrpSpPr>
        <p:grpSpPr>
          <a:xfrm>
            <a:off x="3901387" y="1295813"/>
            <a:ext cx="595580" cy="860482"/>
            <a:chOff x="6079879" y="2004346"/>
            <a:chExt cx="607523" cy="877736"/>
          </a:xfrm>
        </p:grpSpPr>
        <p:pic>
          <p:nvPicPr>
            <p:cNvPr id="220" name="Picture 14" descr="http://www.theauditpeople.com/sites/default/files/pictures/iso-logo.png"/>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9879" y="2004346"/>
              <a:ext cx="607523" cy="459017"/>
            </a:xfrm>
            <a:prstGeom prst="rect">
              <a:avLst/>
            </a:prstGeom>
            <a:noFill/>
            <a:extLst>
              <a:ext uri="{909E8E84-426E-40DD-AFC4-6F175D3DCCD1}">
                <a14:hiddenFill xmlns:a14="http://schemas.microsoft.com/office/drawing/2010/main">
                  <a:solidFill>
                    <a:srgbClr val="FFFFFF"/>
                  </a:solidFill>
                </a14:hiddenFill>
              </a:ext>
            </a:extLst>
          </p:spPr>
        </p:pic>
        <p:sp>
          <p:nvSpPr>
            <p:cNvPr id="221" name="Rectangle 220"/>
            <p:cNvSpPr/>
            <p:nvPr/>
          </p:nvSpPr>
          <p:spPr>
            <a:xfrm>
              <a:off x="6117805" y="2731219"/>
              <a:ext cx="567308" cy="150863"/>
            </a:xfrm>
            <a:prstGeom prst="rect">
              <a:avLst/>
            </a:prstGeom>
          </p:spPr>
          <p:txBody>
            <a:bodyPr wrap="none" lIns="0" tIns="0" rIns="0" bIns="0">
              <a:noAutofit/>
            </a:bodyPr>
            <a:lstStyle/>
            <a:p>
              <a:pPr algn="ctr" defTabSz="585383" fontAlgn="ctr">
                <a:defRPr/>
              </a:pPr>
              <a:r>
                <a:rPr lang="en-US" sz="980" kern="0" dirty="0">
                  <a:solidFill>
                    <a:srgbClr val="505050"/>
                  </a:solidFill>
                </a:rPr>
                <a:t>ISO 22301</a:t>
              </a:r>
            </a:p>
          </p:txBody>
        </p:sp>
      </p:grpSp>
      <p:grpSp>
        <p:nvGrpSpPr>
          <p:cNvPr id="222" name="Group 221"/>
          <p:cNvGrpSpPr/>
          <p:nvPr/>
        </p:nvGrpSpPr>
        <p:grpSpPr>
          <a:xfrm>
            <a:off x="9763029" y="1331645"/>
            <a:ext cx="816384" cy="888371"/>
            <a:chOff x="8601167" y="2088661"/>
            <a:chExt cx="832754" cy="906185"/>
          </a:xfrm>
        </p:grpSpPr>
        <p:pic>
          <p:nvPicPr>
            <p:cNvPr id="223" name="Picture 222"/>
            <p:cNvPicPr>
              <a:picLocks noChangeAspect="1"/>
            </p:cNvPicPr>
            <p:nvPr/>
          </p:nvPicPr>
          <p:blipFill>
            <a:blip r:embed="rId48"/>
            <a:stretch>
              <a:fillRect/>
            </a:stretch>
          </p:blipFill>
          <p:spPr>
            <a:xfrm>
              <a:off x="8601167" y="2088661"/>
              <a:ext cx="745906" cy="286011"/>
            </a:xfrm>
            <a:prstGeom prst="rect">
              <a:avLst/>
            </a:prstGeom>
          </p:spPr>
        </p:pic>
        <p:sp>
          <p:nvSpPr>
            <p:cNvPr id="224" name="Rectangle 223"/>
            <p:cNvSpPr/>
            <p:nvPr/>
          </p:nvSpPr>
          <p:spPr>
            <a:xfrm>
              <a:off x="8605745" y="2693119"/>
              <a:ext cx="828176" cy="301727"/>
            </a:xfrm>
            <a:prstGeom prst="rect">
              <a:avLst/>
            </a:prstGeom>
          </p:spPr>
          <p:txBody>
            <a:bodyPr wrap="none" lIns="0" tIns="0" rIns="0" bIns="0">
              <a:noAutofit/>
            </a:bodyPr>
            <a:lstStyle/>
            <a:p>
              <a:pPr algn="ctr" defTabSz="585383" fontAlgn="ctr">
                <a:defRPr/>
              </a:pPr>
              <a:r>
                <a:rPr lang="en-US" sz="980" kern="0" dirty="0">
                  <a:solidFill>
                    <a:srgbClr val="505050"/>
                  </a:solidFill>
                </a:rPr>
                <a:t>CSA STAR</a:t>
              </a:r>
            </a:p>
            <a:p>
              <a:pPr algn="ctr" defTabSz="585383" fontAlgn="ctr">
                <a:defRPr/>
              </a:pPr>
              <a:r>
                <a:rPr lang="en-US" sz="980" kern="0" dirty="0">
                  <a:solidFill>
                    <a:srgbClr val="505050"/>
                  </a:solidFill>
                </a:rPr>
                <a:t>Certification</a:t>
              </a:r>
            </a:p>
            <a:p>
              <a:pPr algn="ctr" defTabSz="585383" fontAlgn="ctr">
                <a:defRPr/>
              </a:pPr>
              <a:endParaRPr lang="en-US" sz="980" kern="0" dirty="0">
                <a:solidFill>
                  <a:srgbClr val="505050"/>
                </a:solidFill>
              </a:endParaRPr>
            </a:p>
          </p:txBody>
        </p:sp>
      </p:grpSp>
      <p:grpSp>
        <p:nvGrpSpPr>
          <p:cNvPr id="225" name="Group 224"/>
          <p:cNvGrpSpPr/>
          <p:nvPr/>
        </p:nvGrpSpPr>
        <p:grpSpPr>
          <a:xfrm>
            <a:off x="10883873" y="1319518"/>
            <a:ext cx="816384" cy="888371"/>
            <a:chOff x="8601167" y="2088661"/>
            <a:chExt cx="832754" cy="906185"/>
          </a:xfrm>
        </p:grpSpPr>
        <p:pic>
          <p:nvPicPr>
            <p:cNvPr id="226" name="Picture 225"/>
            <p:cNvPicPr>
              <a:picLocks noChangeAspect="1"/>
            </p:cNvPicPr>
            <p:nvPr/>
          </p:nvPicPr>
          <p:blipFill>
            <a:blip r:embed="rId48"/>
            <a:stretch>
              <a:fillRect/>
            </a:stretch>
          </p:blipFill>
          <p:spPr>
            <a:xfrm>
              <a:off x="8601167" y="2088661"/>
              <a:ext cx="745906" cy="286011"/>
            </a:xfrm>
            <a:prstGeom prst="rect">
              <a:avLst/>
            </a:prstGeom>
          </p:spPr>
        </p:pic>
        <p:sp>
          <p:nvSpPr>
            <p:cNvPr id="227" name="Rectangle 226"/>
            <p:cNvSpPr/>
            <p:nvPr/>
          </p:nvSpPr>
          <p:spPr>
            <a:xfrm>
              <a:off x="8605745" y="2693119"/>
              <a:ext cx="828176" cy="301727"/>
            </a:xfrm>
            <a:prstGeom prst="rect">
              <a:avLst/>
            </a:prstGeom>
          </p:spPr>
          <p:txBody>
            <a:bodyPr wrap="none" lIns="0" tIns="0" rIns="0" bIns="0">
              <a:noAutofit/>
            </a:bodyPr>
            <a:lstStyle/>
            <a:p>
              <a:pPr algn="ctr" defTabSz="585383" fontAlgn="ctr">
                <a:defRPr/>
              </a:pPr>
              <a:r>
                <a:rPr lang="en-US" sz="980" kern="0" dirty="0">
                  <a:solidFill>
                    <a:srgbClr val="505050"/>
                  </a:solidFill>
                </a:rPr>
                <a:t>CSA STAR</a:t>
              </a:r>
            </a:p>
            <a:p>
              <a:pPr algn="ctr" defTabSz="585383" fontAlgn="ctr">
                <a:defRPr/>
              </a:pPr>
              <a:r>
                <a:rPr lang="en-US" sz="980" kern="0" dirty="0">
                  <a:solidFill>
                    <a:srgbClr val="505050"/>
                  </a:solidFill>
                </a:rPr>
                <a:t>Attestation</a:t>
              </a:r>
            </a:p>
            <a:p>
              <a:pPr algn="ctr" defTabSz="585383" fontAlgn="ctr">
                <a:defRPr/>
              </a:pPr>
              <a:endParaRPr lang="en-US" sz="980" kern="0" dirty="0">
                <a:solidFill>
                  <a:srgbClr val="505050"/>
                </a:solidFill>
              </a:endParaRPr>
            </a:p>
          </p:txBody>
        </p:sp>
      </p:grpSp>
      <p:grpSp>
        <p:nvGrpSpPr>
          <p:cNvPr id="228" name="Group 227"/>
          <p:cNvGrpSpPr/>
          <p:nvPr/>
        </p:nvGrpSpPr>
        <p:grpSpPr>
          <a:xfrm>
            <a:off x="4900110" y="1295525"/>
            <a:ext cx="595580" cy="860482"/>
            <a:chOff x="6079879" y="2004346"/>
            <a:chExt cx="607523" cy="877736"/>
          </a:xfrm>
        </p:grpSpPr>
        <p:pic>
          <p:nvPicPr>
            <p:cNvPr id="229" name="Picture 14" descr="http://www.theauditpeople.com/sites/default/files/pictures/iso-logo.png"/>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9879" y="2004346"/>
              <a:ext cx="607523" cy="459017"/>
            </a:xfrm>
            <a:prstGeom prst="rect">
              <a:avLst/>
            </a:prstGeom>
            <a:noFill/>
            <a:extLst>
              <a:ext uri="{909E8E84-426E-40DD-AFC4-6F175D3DCCD1}">
                <a14:hiddenFill xmlns:a14="http://schemas.microsoft.com/office/drawing/2010/main">
                  <a:solidFill>
                    <a:srgbClr val="FFFFFF"/>
                  </a:solidFill>
                </a14:hiddenFill>
              </a:ext>
            </a:extLst>
          </p:spPr>
        </p:pic>
        <p:sp>
          <p:nvSpPr>
            <p:cNvPr id="230" name="Rectangle 229"/>
            <p:cNvSpPr/>
            <p:nvPr/>
          </p:nvSpPr>
          <p:spPr>
            <a:xfrm>
              <a:off x="6117805" y="2731219"/>
              <a:ext cx="567308" cy="150863"/>
            </a:xfrm>
            <a:prstGeom prst="rect">
              <a:avLst/>
            </a:prstGeom>
          </p:spPr>
          <p:txBody>
            <a:bodyPr wrap="none" lIns="0" tIns="0" rIns="0" bIns="0">
              <a:noAutofit/>
            </a:bodyPr>
            <a:lstStyle/>
            <a:p>
              <a:pPr algn="ctr" defTabSz="585383" fontAlgn="ctr">
                <a:defRPr/>
              </a:pPr>
              <a:r>
                <a:rPr lang="en-US" sz="980" kern="0" dirty="0">
                  <a:solidFill>
                    <a:srgbClr val="505050"/>
                  </a:solidFill>
                </a:rPr>
                <a:t>ISO 9001</a:t>
              </a:r>
            </a:p>
          </p:txBody>
        </p:sp>
      </p:grpSp>
      <p:sp>
        <p:nvSpPr>
          <p:cNvPr id="215" name="Rectangle 214"/>
          <p:cNvSpPr/>
          <p:nvPr/>
        </p:nvSpPr>
        <p:spPr>
          <a:xfrm>
            <a:off x="1151535" y="674263"/>
            <a:ext cx="10472229" cy="301749"/>
          </a:xfrm>
          <a:prstGeom prst="rect">
            <a:avLst/>
          </a:prstGeom>
        </p:spPr>
        <p:txBody>
          <a:bodyPr wrap="square" lIns="0" tIns="0" rIns="0" bIns="0" anchor="t">
            <a:spAutoFit/>
          </a:bodyPr>
          <a:lstStyle/>
          <a:p>
            <a:pPr lvl="0" defTabSz="896386">
              <a:defRPr/>
            </a:pPr>
            <a:r>
              <a:rPr lang="en-US" sz="1961" kern="0" dirty="0">
                <a:latin typeface="+mj-lt"/>
              </a:rPr>
              <a:t>Azure has the deepest and most comprehensive compliance coverage in the industry</a:t>
            </a:r>
          </a:p>
        </p:txBody>
      </p:sp>
      <p:sp>
        <p:nvSpPr>
          <p:cNvPr id="216" name="Title 3"/>
          <p:cNvSpPr txBox="1">
            <a:spLocks/>
          </p:cNvSpPr>
          <p:nvPr/>
        </p:nvSpPr>
        <p:spPr>
          <a:xfrm>
            <a:off x="1035646" y="215244"/>
            <a:ext cx="10387202" cy="503961"/>
          </a:xfrm>
          <a:prstGeom prst="rect">
            <a:avLst/>
          </a:prstGeom>
        </p:spPr>
        <p:txBody>
          <a:bodyPr vert="horz" wrap="square" lIns="91440" tIns="45720" rIns="91440" bIns="4572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751" fontAlgn="base">
              <a:spcAft>
                <a:spcPct val="0"/>
              </a:spcAft>
              <a:defRPr/>
            </a:pPr>
            <a:r>
              <a:rPr lang="en-US" sz="2400" kern="0" spc="118"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THE </a:t>
            </a:r>
            <a:r>
              <a:rPr lang="en-US" sz="2400" b="1" kern="0" spc="118"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TRUSTED</a:t>
            </a:r>
            <a:r>
              <a:rPr lang="en-US" sz="2400" kern="0" spc="118"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 CLOUD</a:t>
            </a:r>
          </a:p>
        </p:txBody>
      </p:sp>
      <p:sp>
        <p:nvSpPr>
          <p:cNvPr id="2" name="TextBox 1"/>
          <p:cNvSpPr txBox="1"/>
          <p:nvPr/>
        </p:nvSpPr>
        <p:spPr>
          <a:xfrm>
            <a:off x="11119463" y="419839"/>
            <a:ext cx="907444" cy="683264"/>
          </a:xfrm>
          <a:prstGeom prst="rect">
            <a:avLst/>
          </a:prstGeom>
          <a:noFill/>
        </p:spPr>
        <p:txBody>
          <a:bodyPr wrap="square" lIns="182880" tIns="146304" rIns="182880" bIns="146304" rtlCol="0">
            <a:spAutoFit/>
          </a:bodyPr>
          <a:lstStyle/>
          <a:p>
            <a:pPr>
              <a:lnSpc>
                <a:spcPct val="90000"/>
              </a:lnSpc>
              <a:spcAft>
                <a:spcPts val="600"/>
              </a:spcAft>
            </a:pPr>
            <a:r>
              <a:rPr lang="en-US" sz="1400" kern="0" dirty="0">
                <a:latin typeface="+mj-lt"/>
              </a:rPr>
              <a:t>July 2017</a:t>
            </a:r>
          </a:p>
        </p:txBody>
      </p:sp>
    </p:spTree>
    <p:extLst>
      <p:ext uri="{BB962C8B-B14F-4D97-AF65-F5344CB8AC3E}">
        <p14:creationId xmlns:p14="http://schemas.microsoft.com/office/powerpoint/2010/main" val="1756597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3CE86-3C32-4650-9600-5F85F00A0D40}"/>
              </a:ext>
            </a:extLst>
          </p:cNvPr>
          <p:cNvSpPr>
            <a:spLocks noGrp="1"/>
          </p:cNvSpPr>
          <p:nvPr>
            <p:ph type="title"/>
          </p:nvPr>
        </p:nvSpPr>
        <p:spPr>
          <a:xfrm>
            <a:off x="838200" y="365125"/>
            <a:ext cx="10515600" cy="720761"/>
          </a:xfrm>
        </p:spPr>
        <p:txBody>
          <a:bodyPr/>
          <a:lstStyle/>
          <a:p>
            <a:r>
              <a:rPr lang="en-US" dirty="0"/>
              <a:t>Azure Security Center</a:t>
            </a:r>
          </a:p>
        </p:txBody>
      </p:sp>
      <p:pic>
        <p:nvPicPr>
          <p:cNvPr id="6" name="Content Placeholder 5">
            <a:extLst>
              <a:ext uri="{FF2B5EF4-FFF2-40B4-BE49-F238E27FC236}">
                <a16:creationId xmlns:a16="http://schemas.microsoft.com/office/drawing/2014/main" id="{813BB75B-9B12-498F-BE57-8C639975F296}"/>
              </a:ext>
            </a:extLst>
          </p:cNvPr>
          <p:cNvPicPr>
            <a:picLocks noGrp="1" noChangeAspect="1"/>
          </p:cNvPicPr>
          <p:nvPr>
            <p:ph idx="1"/>
          </p:nvPr>
        </p:nvPicPr>
        <p:blipFill>
          <a:blip r:embed="rId3"/>
          <a:stretch>
            <a:fillRect/>
          </a:stretch>
        </p:blipFill>
        <p:spPr>
          <a:xfrm>
            <a:off x="1614286" y="1806647"/>
            <a:ext cx="9264304" cy="3868737"/>
          </a:xfrm>
          <a:prstGeom prst="rect">
            <a:avLst/>
          </a:prstGeom>
        </p:spPr>
      </p:pic>
      <p:sp>
        <p:nvSpPr>
          <p:cNvPr id="4" name="Text Placeholder 3">
            <a:extLst>
              <a:ext uri="{FF2B5EF4-FFF2-40B4-BE49-F238E27FC236}">
                <a16:creationId xmlns:a16="http://schemas.microsoft.com/office/drawing/2014/main" id="{CC3A7590-3CDD-4E37-ACD6-3698C6DC9CDA}"/>
              </a:ext>
            </a:extLst>
          </p:cNvPr>
          <p:cNvSpPr>
            <a:spLocks noGrp="1"/>
          </p:cNvSpPr>
          <p:nvPr>
            <p:ph type="body" sz="quarter" idx="13"/>
          </p:nvPr>
        </p:nvSpPr>
        <p:spPr/>
        <p:txBody>
          <a:bodyPr/>
          <a:lstStyle/>
          <a:p>
            <a:endParaRPr lang="en-US" dirty="0"/>
          </a:p>
        </p:txBody>
      </p:sp>
      <p:sp>
        <p:nvSpPr>
          <p:cNvPr id="5" name="Rectangle 4">
            <a:extLst>
              <a:ext uri="{FF2B5EF4-FFF2-40B4-BE49-F238E27FC236}">
                <a16:creationId xmlns:a16="http://schemas.microsoft.com/office/drawing/2014/main" id="{D7389D50-7E6E-420E-8A64-9B96C73757B8}"/>
              </a:ext>
            </a:extLst>
          </p:cNvPr>
          <p:cNvSpPr/>
          <p:nvPr/>
        </p:nvSpPr>
        <p:spPr>
          <a:xfrm>
            <a:off x="188423" y="6020449"/>
            <a:ext cx="11792988" cy="523220"/>
          </a:xfrm>
          <a:prstGeom prst="rect">
            <a:avLst/>
          </a:prstGeom>
        </p:spPr>
        <p:txBody>
          <a:bodyPr wrap="square">
            <a:spAutoFit/>
          </a:bodyPr>
          <a:lstStyle/>
          <a:p>
            <a:pPr algn="ctr"/>
            <a:r>
              <a:rPr lang="en-US" sz="2800" dirty="0"/>
              <a:t>https://docs.microsoft.com/en-us/azure/security-center/security-center-intro</a:t>
            </a:r>
          </a:p>
        </p:txBody>
      </p:sp>
    </p:spTree>
    <p:extLst>
      <p:ext uri="{BB962C8B-B14F-4D97-AF65-F5344CB8AC3E}">
        <p14:creationId xmlns:p14="http://schemas.microsoft.com/office/powerpoint/2010/main" val="81744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2A2DD-3D85-473B-9B57-EEB013C0AF41}"/>
              </a:ext>
            </a:extLst>
          </p:cNvPr>
          <p:cNvSpPr>
            <a:spLocks noGrp="1"/>
          </p:cNvSpPr>
          <p:nvPr>
            <p:ph type="title"/>
          </p:nvPr>
        </p:nvSpPr>
        <p:spPr>
          <a:xfrm>
            <a:off x="171450" y="219111"/>
            <a:ext cx="10515600" cy="866775"/>
          </a:xfrm>
        </p:spPr>
        <p:txBody>
          <a:bodyPr/>
          <a:lstStyle/>
          <a:p>
            <a:r>
              <a:rPr lang="en-US" dirty="0"/>
              <a:t>Let’s Take a Look</a:t>
            </a:r>
          </a:p>
        </p:txBody>
      </p:sp>
      <p:sp>
        <p:nvSpPr>
          <p:cNvPr id="3" name="Content Placeholder 2">
            <a:extLst>
              <a:ext uri="{FF2B5EF4-FFF2-40B4-BE49-F238E27FC236}">
                <a16:creationId xmlns:a16="http://schemas.microsoft.com/office/drawing/2014/main" id="{475BD580-8118-4610-A3BE-E032348762C0}"/>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712A933B-B9EE-4315-BBE9-556597E0BB89}"/>
              </a:ext>
            </a:extLst>
          </p:cNvPr>
          <p:cNvSpPr>
            <a:spLocks noGrp="1"/>
          </p:cNvSpPr>
          <p:nvPr>
            <p:ph type="body" sz="quarter" idx="13"/>
          </p:nvPr>
        </p:nvSpPr>
        <p:spPr/>
        <p:txBody>
          <a:bodyPr/>
          <a:lstStyle/>
          <a:p>
            <a:r>
              <a:rPr lang="en-US" dirty="0"/>
              <a:t>Security Center is Hybrid!!!</a:t>
            </a:r>
          </a:p>
        </p:txBody>
      </p:sp>
      <p:pic>
        <p:nvPicPr>
          <p:cNvPr id="5" name="Picture 4">
            <a:extLst>
              <a:ext uri="{FF2B5EF4-FFF2-40B4-BE49-F238E27FC236}">
                <a16:creationId xmlns:a16="http://schemas.microsoft.com/office/drawing/2014/main" id="{4BC2B902-3C13-44C8-ACF7-94463750994F}"/>
              </a:ext>
            </a:extLst>
          </p:cNvPr>
          <p:cNvPicPr>
            <a:picLocks noChangeAspect="1"/>
          </p:cNvPicPr>
          <p:nvPr/>
        </p:nvPicPr>
        <p:blipFill>
          <a:blip r:embed="rId3"/>
          <a:stretch>
            <a:fillRect/>
          </a:stretch>
        </p:blipFill>
        <p:spPr>
          <a:xfrm>
            <a:off x="257150" y="1564547"/>
            <a:ext cx="6648499" cy="1509724"/>
          </a:xfrm>
          <a:prstGeom prst="rect">
            <a:avLst/>
          </a:prstGeom>
        </p:spPr>
      </p:pic>
      <p:pic>
        <p:nvPicPr>
          <p:cNvPr id="6" name="Picture 5">
            <a:extLst>
              <a:ext uri="{FF2B5EF4-FFF2-40B4-BE49-F238E27FC236}">
                <a16:creationId xmlns:a16="http://schemas.microsoft.com/office/drawing/2014/main" id="{830A4091-11ED-4C6D-B1B4-8AA35CA5C232}"/>
              </a:ext>
            </a:extLst>
          </p:cNvPr>
          <p:cNvPicPr>
            <a:picLocks noChangeAspect="1"/>
          </p:cNvPicPr>
          <p:nvPr/>
        </p:nvPicPr>
        <p:blipFill>
          <a:blip r:embed="rId4"/>
          <a:stretch>
            <a:fillRect/>
          </a:stretch>
        </p:blipFill>
        <p:spPr>
          <a:xfrm>
            <a:off x="7024575" y="137668"/>
            <a:ext cx="5834105" cy="5538828"/>
          </a:xfrm>
          <a:prstGeom prst="rect">
            <a:avLst/>
          </a:prstGeom>
        </p:spPr>
      </p:pic>
      <p:pic>
        <p:nvPicPr>
          <p:cNvPr id="7" name="Picture 6">
            <a:extLst>
              <a:ext uri="{FF2B5EF4-FFF2-40B4-BE49-F238E27FC236}">
                <a16:creationId xmlns:a16="http://schemas.microsoft.com/office/drawing/2014/main" id="{ACE637BC-ACD3-4910-9C50-19BCC2F4D814}"/>
              </a:ext>
            </a:extLst>
          </p:cNvPr>
          <p:cNvPicPr>
            <a:picLocks noChangeAspect="1"/>
          </p:cNvPicPr>
          <p:nvPr/>
        </p:nvPicPr>
        <p:blipFill>
          <a:blip r:embed="rId5"/>
          <a:stretch>
            <a:fillRect/>
          </a:stretch>
        </p:blipFill>
        <p:spPr>
          <a:xfrm>
            <a:off x="3261607" y="2978147"/>
            <a:ext cx="3824440" cy="3998142"/>
          </a:xfrm>
          <a:prstGeom prst="rect">
            <a:avLst/>
          </a:prstGeom>
        </p:spPr>
      </p:pic>
      <p:pic>
        <p:nvPicPr>
          <p:cNvPr id="9" name="Picture 8">
            <a:extLst>
              <a:ext uri="{FF2B5EF4-FFF2-40B4-BE49-F238E27FC236}">
                <a16:creationId xmlns:a16="http://schemas.microsoft.com/office/drawing/2014/main" id="{83D83F84-73C8-4B06-83A5-195D62E72793}"/>
              </a:ext>
            </a:extLst>
          </p:cNvPr>
          <p:cNvPicPr>
            <a:picLocks noChangeAspect="1"/>
          </p:cNvPicPr>
          <p:nvPr/>
        </p:nvPicPr>
        <p:blipFill>
          <a:blip r:embed="rId6"/>
          <a:stretch>
            <a:fillRect/>
          </a:stretch>
        </p:blipFill>
        <p:spPr>
          <a:xfrm>
            <a:off x="-54752" y="3074271"/>
            <a:ext cx="3394086" cy="3868416"/>
          </a:xfrm>
          <a:prstGeom prst="rect">
            <a:avLst/>
          </a:prstGeom>
        </p:spPr>
      </p:pic>
    </p:spTree>
    <p:extLst>
      <p:ext uri="{BB962C8B-B14F-4D97-AF65-F5344CB8AC3E}">
        <p14:creationId xmlns:p14="http://schemas.microsoft.com/office/powerpoint/2010/main" val="106072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020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A429E-910B-4832-A78E-D3A9846150A3}"/>
              </a:ext>
            </a:extLst>
          </p:cNvPr>
          <p:cNvSpPr>
            <a:spLocks noGrp="1"/>
          </p:cNvSpPr>
          <p:nvPr>
            <p:ph type="title"/>
          </p:nvPr>
        </p:nvSpPr>
        <p:spPr>
          <a:xfrm>
            <a:off x="606644" y="3442804"/>
            <a:ext cx="10982016" cy="2284383"/>
          </a:xfrm>
        </p:spPr>
        <p:txBody>
          <a:bodyPr>
            <a:normAutofit/>
          </a:bodyPr>
          <a:lstStyle/>
          <a:p>
            <a:pPr algn="ctr"/>
            <a:r>
              <a:rPr lang="en-US" sz="3600" dirty="0">
                <a:solidFill>
                  <a:schemeClr val="bg1"/>
                </a:solidFill>
                <a:latin typeface="Segoe UI Light" panose="020B0502040204020203" pitchFamily="34" charset="0"/>
                <a:cs typeface="Segoe UI Light" panose="020B0502040204020203" pitchFamily="34" charset="0"/>
              </a:rPr>
              <a:t>immersive </a:t>
            </a:r>
            <a:r>
              <a:rPr lang="en-US" sz="3600" dirty="0">
                <a:solidFill>
                  <a:srgbClr val="69ADCC"/>
                </a:solidFill>
                <a:latin typeface="Segoe UI Light" panose="020B0502040204020203" pitchFamily="34" charset="0"/>
                <a:cs typeface="Segoe UI Light" panose="020B0502040204020203" pitchFamily="34" charset="0"/>
              </a:rPr>
              <a:t>|</a:t>
            </a:r>
            <a:r>
              <a:rPr lang="en-US" sz="3600" dirty="0">
                <a:solidFill>
                  <a:schemeClr val="bg1"/>
                </a:solidFill>
                <a:latin typeface="Segoe UI Light" panose="020B0502040204020203" pitchFamily="34" charset="0"/>
                <a:cs typeface="Segoe UI Light" panose="020B0502040204020203" pitchFamily="34" charset="0"/>
              </a:rPr>
              <a:t> multi-day hack </a:t>
            </a:r>
            <a:r>
              <a:rPr lang="en-US" sz="3600" dirty="0">
                <a:solidFill>
                  <a:srgbClr val="69ADCC"/>
                </a:solidFill>
                <a:latin typeface="Segoe UI Light" panose="020B0502040204020203" pitchFamily="34" charset="0"/>
                <a:cs typeface="Segoe UI Light" panose="020B0502040204020203" pitchFamily="34" charset="0"/>
              </a:rPr>
              <a:t>|</a:t>
            </a:r>
            <a:r>
              <a:rPr lang="en-US" sz="3600" dirty="0">
                <a:solidFill>
                  <a:schemeClr val="bg1"/>
                </a:solidFill>
                <a:latin typeface="Segoe UI Light" panose="020B0502040204020203" pitchFamily="34" charset="0"/>
                <a:cs typeface="Segoe UI Light" panose="020B0502040204020203" pitchFamily="34" charset="0"/>
              </a:rPr>
              <a:t> code side-by-side with a Microsoft engineer </a:t>
            </a:r>
            <a:r>
              <a:rPr lang="en-US" sz="3600" dirty="0">
                <a:solidFill>
                  <a:srgbClr val="69ADCC"/>
                </a:solidFill>
                <a:latin typeface="Segoe UI Light" panose="020B0502040204020203" pitchFamily="34" charset="0"/>
                <a:cs typeface="Segoe UI Light" panose="020B0502040204020203" pitchFamily="34" charset="0"/>
              </a:rPr>
              <a:t>|</a:t>
            </a:r>
            <a:r>
              <a:rPr lang="en-US" sz="3600" dirty="0">
                <a:solidFill>
                  <a:schemeClr val="bg1"/>
                </a:solidFill>
                <a:latin typeface="Segoe UI Light" panose="020B0502040204020203" pitchFamily="34" charset="0"/>
                <a:cs typeface="Segoe UI Light" panose="020B0502040204020203" pitchFamily="34" charset="0"/>
              </a:rPr>
              <a:t> implement a given Azure scenario you saw today!</a:t>
            </a:r>
            <a:endParaRPr lang="en-US" sz="3600" b="1" dirty="0">
              <a:solidFill>
                <a:schemeClr val="bg1"/>
              </a:solidFill>
              <a:latin typeface="Segoe UI Light" panose="020B0502040204020203" pitchFamily="34" charset="0"/>
              <a:cs typeface="Segoe UI Light" panose="020B0502040204020203" pitchFamily="34" charset="0"/>
            </a:endParaRPr>
          </a:p>
        </p:txBody>
      </p:sp>
      <p:pic>
        <p:nvPicPr>
          <p:cNvPr id="14" name="Picture 13" descr="A picture containing animal&#10;&#10;Description generated with high confidence">
            <a:extLst>
              <a:ext uri="{FF2B5EF4-FFF2-40B4-BE49-F238E27FC236}">
                <a16:creationId xmlns:a16="http://schemas.microsoft.com/office/drawing/2014/main" id="{BAF963DF-4C68-4399-9961-E6E738F4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3325333"/>
          </a:xfrm>
          <a:prstGeom prst="rect">
            <a:avLst/>
          </a:prstGeom>
        </p:spPr>
      </p:pic>
      <p:pic>
        <p:nvPicPr>
          <p:cNvPr id="16" name="Graphic 15">
            <a:extLst>
              <a:ext uri="{FF2B5EF4-FFF2-40B4-BE49-F238E27FC236}">
                <a16:creationId xmlns:a16="http://schemas.microsoft.com/office/drawing/2014/main" id="{C81FAF9C-7B41-4A8E-BA96-35BF99C2229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4274"/>
          <a:stretch/>
        </p:blipFill>
        <p:spPr>
          <a:xfrm>
            <a:off x="6095999" y="1583126"/>
            <a:ext cx="5464086" cy="1254965"/>
          </a:xfrm>
          <a:prstGeom prst="rect">
            <a:avLst/>
          </a:prstGeom>
        </p:spPr>
      </p:pic>
      <p:sp>
        <p:nvSpPr>
          <p:cNvPr id="21" name="Rectangle 20">
            <a:extLst>
              <a:ext uri="{FF2B5EF4-FFF2-40B4-BE49-F238E27FC236}">
                <a16:creationId xmlns:a16="http://schemas.microsoft.com/office/drawing/2014/main" id="{808D5EDF-37A9-465B-9150-F75665B65B9A}"/>
              </a:ext>
            </a:extLst>
          </p:cNvPr>
          <p:cNvSpPr/>
          <p:nvPr/>
        </p:nvSpPr>
        <p:spPr>
          <a:xfrm>
            <a:off x="3212036" y="5892284"/>
            <a:ext cx="5668347" cy="584775"/>
          </a:xfrm>
          <a:prstGeom prst="rect">
            <a:avLst/>
          </a:prstGeom>
        </p:spPr>
        <p:txBody>
          <a:bodyPr wrap="none">
            <a:spAutoFit/>
          </a:bodyPr>
          <a:lstStyle/>
          <a:p>
            <a:r>
              <a:rPr lang="en-US" sz="3200" b="1" dirty="0">
                <a:solidFill>
                  <a:srgbClr val="69ADCC"/>
                </a:solidFill>
                <a:latin typeface="Segoe UI Light" panose="020B0502040204020203" pitchFamily="34" charset="0"/>
                <a:cs typeface="Segoe UI Light" panose="020B0502040204020203" pitchFamily="34" charset="0"/>
              </a:rPr>
              <a:t>register @ aka.ms/</a:t>
            </a:r>
            <a:r>
              <a:rPr lang="en-US" sz="3200" b="1" dirty="0" err="1">
                <a:solidFill>
                  <a:srgbClr val="69ADCC"/>
                </a:solidFill>
                <a:latin typeface="Segoe UI Light" panose="020B0502040204020203" pitchFamily="34" charset="0"/>
                <a:cs typeface="Segoe UI Light" panose="020B0502040204020203" pitchFamily="34" charset="0"/>
              </a:rPr>
              <a:t>openhacknyc</a:t>
            </a:r>
            <a:endParaRPr lang="en-US" sz="3200" dirty="0">
              <a:solidFill>
                <a:srgbClr val="69ADCC"/>
              </a:solidFill>
            </a:endParaRPr>
          </a:p>
        </p:txBody>
      </p:sp>
      <p:sp>
        <p:nvSpPr>
          <p:cNvPr id="23" name="TextBox 22">
            <a:extLst>
              <a:ext uri="{FF2B5EF4-FFF2-40B4-BE49-F238E27FC236}">
                <a16:creationId xmlns:a16="http://schemas.microsoft.com/office/drawing/2014/main" id="{40A98A17-C234-4C55-AFF1-A2674A8EC839}"/>
              </a:ext>
            </a:extLst>
          </p:cNvPr>
          <p:cNvSpPr txBox="1"/>
          <p:nvPr/>
        </p:nvSpPr>
        <p:spPr>
          <a:xfrm>
            <a:off x="7947920" y="2888229"/>
            <a:ext cx="3640740" cy="400110"/>
          </a:xfrm>
          <a:prstGeom prst="rect">
            <a:avLst/>
          </a:prstGeom>
          <a:noFill/>
        </p:spPr>
        <p:txBody>
          <a:bodyPr wrap="none" rtlCol="0">
            <a:spAutoFit/>
          </a:bodyPr>
          <a:lstStyle/>
          <a:p>
            <a:r>
              <a:rPr lang="en-US" sz="2000" dirty="0">
                <a:solidFill>
                  <a:schemeClr val="bg1"/>
                </a:solidFill>
                <a:latin typeface="BonvenoCF-Light" panose="02000303000000000000" pitchFamily="50" charset="-18"/>
              </a:rPr>
              <a:t>new </a:t>
            </a:r>
            <a:r>
              <a:rPr lang="en-US" sz="2000" dirty="0" err="1">
                <a:solidFill>
                  <a:schemeClr val="bg1"/>
                </a:solidFill>
                <a:latin typeface="BonvenoCF-Light" panose="02000303000000000000" pitchFamily="50" charset="-18"/>
              </a:rPr>
              <a:t>york</a:t>
            </a:r>
            <a:r>
              <a:rPr lang="en-US" sz="2000" dirty="0">
                <a:solidFill>
                  <a:schemeClr val="bg1"/>
                </a:solidFill>
                <a:latin typeface="BonvenoCF-Light" panose="02000303000000000000" pitchFamily="50" charset="-18"/>
              </a:rPr>
              <a:t>, </a:t>
            </a:r>
            <a:r>
              <a:rPr lang="en-US" sz="2000" dirty="0" err="1">
                <a:solidFill>
                  <a:schemeClr val="bg1"/>
                </a:solidFill>
                <a:latin typeface="BonvenoCF-Light" panose="02000303000000000000" pitchFamily="50" charset="-18"/>
              </a:rPr>
              <a:t>november</a:t>
            </a:r>
            <a:r>
              <a:rPr lang="en-US" sz="2000" dirty="0">
                <a:solidFill>
                  <a:schemeClr val="bg1"/>
                </a:solidFill>
                <a:latin typeface="BonvenoCF-Light" panose="02000303000000000000" pitchFamily="50" charset="-18"/>
              </a:rPr>
              <a:t> 7-9</a:t>
            </a:r>
          </a:p>
        </p:txBody>
      </p:sp>
    </p:spTree>
    <p:extLst>
      <p:ext uri="{BB962C8B-B14F-4D97-AF65-F5344CB8AC3E}">
        <p14:creationId xmlns:p14="http://schemas.microsoft.com/office/powerpoint/2010/main" val="2906391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434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FFD65-CD7A-4AD3-82C8-AE153F43B8CC}"/>
              </a:ext>
            </a:extLst>
          </p:cNvPr>
          <p:cNvSpPr>
            <a:spLocks noGrp="1"/>
          </p:cNvSpPr>
          <p:nvPr>
            <p:ph type="ctrTitle"/>
          </p:nvPr>
        </p:nvSpPr>
        <p:spPr>
          <a:xfrm>
            <a:off x="1524000" y="265807"/>
            <a:ext cx="9144000" cy="2829479"/>
          </a:xfrm>
        </p:spPr>
        <p:txBody>
          <a:bodyPr>
            <a:normAutofit/>
          </a:bodyPr>
          <a:lstStyle/>
          <a:p>
            <a:pPr algn="l"/>
            <a:r>
              <a:rPr lang="en-US" b="1" dirty="0">
                <a:latin typeface="Segoe UI" panose="020B0502040204020203" pitchFamily="34" charset="0"/>
                <a:cs typeface="Segoe UI" panose="020B0502040204020203" pitchFamily="34" charset="0"/>
              </a:rPr>
              <a:t>Azure </a:t>
            </a:r>
            <a:br>
              <a:rPr lang="en-US" b="1" dirty="0">
                <a:latin typeface="Segoe UI" panose="020B0502040204020203" pitchFamily="34" charset="0"/>
                <a:cs typeface="Segoe UI" panose="020B0502040204020203" pitchFamily="34" charset="0"/>
              </a:rPr>
            </a:br>
            <a:r>
              <a:rPr lang="en-US" b="1" dirty="0">
                <a:latin typeface="Segoe UI" panose="020B0502040204020203" pitchFamily="34" charset="0"/>
                <a:cs typeface="Segoe UI" panose="020B0502040204020203" pitchFamily="34" charset="0"/>
              </a:rPr>
              <a:t>Red Shirt </a:t>
            </a:r>
            <a:br>
              <a:rPr lang="en-US" b="1" dirty="0">
                <a:latin typeface="Segoe UI" panose="020B0502040204020203" pitchFamily="34" charset="0"/>
                <a:cs typeface="Segoe UI" panose="020B0502040204020203" pitchFamily="34" charset="0"/>
              </a:rPr>
            </a:br>
            <a:r>
              <a:rPr lang="en-US" b="1" dirty="0">
                <a:latin typeface="Segoe UI" panose="020B0502040204020203" pitchFamily="34" charset="0"/>
                <a:cs typeface="Segoe UI" panose="020B0502040204020203" pitchFamily="34" charset="0"/>
              </a:rPr>
              <a:t>Dev Tour ‘17</a:t>
            </a:r>
          </a:p>
        </p:txBody>
      </p:sp>
      <p:sp>
        <p:nvSpPr>
          <p:cNvPr id="3" name="Subtitle 2">
            <a:extLst>
              <a:ext uri="{FF2B5EF4-FFF2-40B4-BE49-F238E27FC236}">
                <a16:creationId xmlns:a16="http://schemas.microsoft.com/office/drawing/2014/main" id="{DA702272-255F-4D4C-9625-9B002B1B01B7}"/>
              </a:ext>
            </a:extLst>
          </p:cNvPr>
          <p:cNvSpPr>
            <a:spLocks noGrp="1"/>
          </p:cNvSpPr>
          <p:nvPr>
            <p:ph type="subTitle" idx="1"/>
          </p:nvPr>
        </p:nvSpPr>
        <p:spPr>
          <a:xfrm>
            <a:off x="1524000" y="3438525"/>
            <a:ext cx="9144000" cy="2983539"/>
          </a:xfrm>
        </p:spPr>
        <p:txBody>
          <a:bodyPr vert="horz" lIns="91440" tIns="45720" rIns="91440" bIns="45720" rtlCol="0" anchor="t">
            <a:normAutofit/>
          </a:bodyPr>
          <a:lstStyle/>
          <a:p>
            <a:r>
              <a:rPr lang="en-US" dirty="0">
                <a:solidFill>
                  <a:schemeClr val="bg1"/>
                </a:solidFill>
                <a:latin typeface="Segoe UI" panose="020B0502040204020203" pitchFamily="34" charset="0"/>
                <a:cs typeface="Segoe UI" panose="020B0502040204020203" pitchFamily="34" charset="0"/>
              </a:rPr>
              <a:t>Whether you’re new to the cloud or a seasoned expert, you’ll learn something at the Azure Red Shirt Dev Tour ‘17. The Red Shirt Tour is all about code. Join Microsoft’s cloud chief, Scott Guthrie, as he codes live and demonstrates how Azure can help you solve some of your most vexing developer problems. </a:t>
            </a:r>
          </a:p>
          <a:p>
            <a:endParaRPr lang="en-US" dirty="0">
              <a:solidFill>
                <a:schemeClr val="bg1"/>
              </a:solidFill>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New York | October 20 | Register today @ </a:t>
            </a:r>
            <a:r>
              <a:rPr lang="en-US" b="1" u="sng" dirty="0">
                <a:latin typeface="Segoe UI" panose="020B0502040204020203" pitchFamily="34" charset="0"/>
                <a:cs typeface="Segoe UI" panose="020B0502040204020203" pitchFamily="34" charset="0"/>
              </a:rPr>
              <a:t>aka.ms/</a:t>
            </a:r>
            <a:r>
              <a:rPr lang="en-US" b="1" u="sng">
                <a:latin typeface="Segoe UI" panose="020B0502040204020203" pitchFamily="34" charset="0"/>
                <a:cs typeface="Segoe UI" panose="020B0502040204020203" pitchFamily="34" charset="0"/>
              </a:rPr>
              <a:t>newyorkrst</a:t>
            </a:r>
            <a:endParaRPr lang="en-US" b="1" u="sng"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0F263C97-E6C7-4685-83A8-84BF6BC5203D}"/>
              </a:ext>
            </a:extLst>
          </p:cNvPr>
          <p:cNvPicPr>
            <a:picLocks noChangeAspect="1"/>
          </p:cNvPicPr>
          <p:nvPr/>
        </p:nvPicPr>
        <p:blipFill rotWithShape="1">
          <a:blip r:embed="rId3">
            <a:extLst>
              <a:ext uri="{28A0092B-C50C-407E-A947-70E740481C1C}">
                <a14:useLocalDpi xmlns:a14="http://schemas.microsoft.com/office/drawing/2010/main" val="0"/>
              </a:ext>
            </a:extLst>
          </a:blip>
          <a:srcRect l="79273" t="23611" r="8120" b="21759"/>
          <a:stretch/>
        </p:blipFill>
        <p:spPr>
          <a:xfrm>
            <a:off x="10496550" y="676274"/>
            <a:ext cx="1123950" cy="1123951"/>
          </a:xfrm>
          <a:prstGeom prst="rect">
            <a:avLst/>
          </a:prstGeom>
        </p:spPr>
      </p:pic>
    </p:spTree>
    <p:extLst>
      <p:ext uri="{BB962C8B-B14F-4D97-AF65-F5344CB8AC3E}">
        <p14:creationId xmlns:p14="http://schemas.microsoft.com/office/powerpoint/2010/main" val="3133235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E72948-CA71-4720-9E60-BE8934A2FAAB}"/>
              </a:ext>
            </a:extLst>
          </p:cNvPr>
          <p:cNvSpPr>
            <a:spLocks noGrp="1"/>
          </p:cNvSpPr>
          <p:nvPr>
            <p:ph type="ctrTitle"/>
          </p:nvPr>
        </p:nvSpPr>
        <p:spPr/>
        <p:txBody>
          <a:bodyPr/>
          <a:lstStyle/>
          <a:p>
            <a:r>
              <a:rPr lang="en-US" dirty="0"/>
              <a:t>DevOps</a:t>
            </a:r>
          </a:p>
        </p:txBody>
      </p:sp>
      <p:sp>
        <p:nvSpPr>
          <p:cNvPr id="5" name="Subtitle 4">
            <a:extLst>
              <a:ext uri="{FF2B5EF4-FFF2-40B4-BE49-F238E27FC236}">
                <a16:creationId xmlns:a16="http://schemas.microsoft.com/office/drawing/2014/main" id="{65BDB399-57D8-45F3-90FA-A3A82DE2C35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48194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a:xfrm>
            <a:off x="838200" y="365125"/>
            <a:ext cx="10515600" cy="612337"/>
          </a:xfrm>
        </p:spPr>
        <p:txBody>
          <a:bodyPr>
            <a:normAutofit fontScale="90000"/>
          </a:bodyPr>
          <a:lstStyle/>
          <a:p>
            <a:r>
              <a:rPr lang="en-US" dirty="0"/>
              <a:t>Kickstart Your DevOps Journey</a:t>
            </a:r>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a:xfrm>
            <a:off x="269241" y="1189176"/>
            <a:ext cx="5378548" cy="5170646"/>
          </a:xfrm>
        </p:spPr>
        <p:txBody>
          <a:bodyPr>
            <a:normAutofit fontScale="92500" lnSpcReduction="20000"/>
          </a:bodyPr>
          <a:lstStyle/>
          <a:p>
            <a:pPr fontAlgn="ctr"/>
            <a:r>
              <a:rPr lang="en-US" sz="2000" dirty="0"/>
              <a:t>Introductory Meeting [1.5 hours]  </a:t>
            </a:r>
          </a:p>
          <a:p>
            <a:pPr lvl="1" fontAlgn="ctr"/>
            <a:r>
              <a:rPr lang="en-US" sz="1200" dirty="0"/>
              <a:t>Quick review of pipeline: Feedback.. Production -&gt; Planning/Ideation.  This review will help us answer the following:</a:t>
            </a:r>
          </a:p>
          <a:p>
            <a:pPr lvl="2" fontAlgn="ctr"/>
            <a:r>
              <a:rPr lang="en-US" sz="1200" dirty="0"/>
              <a:t>Identify primary tools, processes and perceived weaknesses if any</a:t>
            </a:r>
          </a:p>
          <a:p>
            <a:pPr lvl="2" fontAlgn="ctr"/>
            <a:r>
              <a:rPr lang="en-US" sz="1200" dirty="0"/>
              <a:t>Define needed participants/roles to be included in VSM (and hack)  - includes name, email address, tittle, role (Homework?)</a:t>
            </a:r>
            <a:r>
              <a:rPr lang="en-US" sz="1200" dirty="0">
                <a:solidFill>
                  <a:schemeClr val="accent1"/>
                </a:solidFill>
              </a:rPr>
              <a:t>.</a:t>
            </a:r>
            <a:endParaRPr lang="en-US" sz="1200" dirty="0"/>
          </a:p>
          <a:p>
            <a:pPr lvl="1" fontAlgn="ctr"/>
            <a:r>
              <a:rPr lang="en-US" sz="1200" dirty="0"/>
              <a:t>Schedule VSM (Aug 31-Sept 1) &amp; Hack October ????  </a:t>
            </a:r>
          </a:p>
          <a:p>
            <a:pPr lvl="1" fontAlgn="ctr"/>
            <a:r>
              <a:rPr lang="en-US" sz="1200" dirty="0"/>
              <a:t>If time, identify any training desired</a:t>
            </a:r>
          </a:p>
          <a:p>
            <a:pPr fontAlgn="ctr"/>
            <a:r>
              <a:rPr lang="en-US" sz="3000" dirty="0"/>
              <a:t>VSM – Day 1-2</a:t>
            </a:r>
          </a:p>
          <a:p>
            <a:pPr lvl="1" fontAlgn="ctr"/>
            <a:r>
              <a:rPr lang="en-US" sz="2200" dirty="0"/>
              <a:t>Around the room intro’s</a:t>
            </a:r>
          </a:p>
          <a:p>
            <a:pPr lvl="1" fontAlgn="ctr"/>
            <a:r>
              <a:rPr lang="en-US" sz="2200" dirty="0"/>
              <a:t>Short DevOps Training</a:t>
            </a:r>
          </a:p>
          <a:p>
            <a:pPr lvl="1" fontAlgn="ctr"/>
            <a:r>
              <a:rPr lang="en-US" sz="2200" dirty="0"/>
              <a:t>Whiteboard Value Stream Map</a:t>
            </a:r>
          </a:p>
          <a:p>
            <a:pPr lvl="1" fontAlgn="ctr"/>
            <a:r>
              <a:rPr lang="en-US" sz="2200" dirty="0"/>
              <a:t>Working Lunch</a:t>
            </a:r>
          </a:p>
          <a:p>
            <a:pPr lvl="1" fontAlgn="ctr"/>
            <a:r>
              <a:rPr lang="en-US" sz="2200" dirty="0"/>
              <a:t>Plan hack priority - {if needed}</a:t>
            </a:r>
          </a:p>
          <a:p>
            <a:pPr lvl="1" fontAlgn="ctr"/>
            <a:r>
              <a:rPr lang="en-US" sz="2200" dirty="0"/>
              <a:t>Define Success</a:t>
            </a:r>
          </a:p>
          <a:p>
            <a:pPr lvl="1" fontAlgn="ctr"/>
            <a:r>
              <a:rPr lang="en-US" sz="2200" dirty="0"/>
              <a:t>Identify expected outcomes</a:t>
            </a:r>
          </a:p>
          <a:p>
            <a:pPr lvl="1" fontAlgn="ctr"/>
            <a:r>
              <a:rPr lang="en-US" sz="2200" dirty="0"/>
              <a:t>Homework – if needed</a:t>
            </a:r>
          </a:p>
          <a:p>
            <a:pPr lvl="1" fontAlgn="ctr"/>
            <a:r>
              <a:rPr lang="en-US" sz="2200" dirty="0"/>
              <a:t>Lock hack dates </a:t>
            </a:r>
          </a:p>
          <a:p>
            <a:pPr lvl="2" fontAlgn="ctr"/>
            <a:r>
              <a:rPr lang="en-US" sz="2200" dirty="0"/>
              <a:t>Training (Docker, VSTS, Azure, Hybrid, whatever) if needed and time permits</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type="body" sz="quarter" idx="11"/>
          </p:nvPr>
        </p:nvSpPr>
        <p:spPr>
          <a:xfrm>
            <a:off x="5477413" y="1151823"/>
            <a:ext cx="6583957" cy="5706177"/>
          </a:xfrm>
        </p:spPr>
        <p:txBody>
          <a:bodyPr/>
          <a:lstStyle/>
          <a:p>
            <a:pPr fontAlgn="ctr"/>
            <a:r>
              <a:rPr lang="en-US" sz="2000" b="1" dirty="0">
                <a:solidFill>
                  <a:schemeClr val="bg1">
                    <a:lumMod val="65000"/>
                  </a:schemeClr>
                </a:solidFill>
              </a:rPr>
              <a:t>Hackfest</a:t>
            </a:r>
          </a:p>
          <a:p>
            <a:pPr fontAlgn="ctr"/>
            <a:r>
              <a:rPr lang="en-US" sz="2000" b="1" dirty="0">
                <a:solidFill>
                  <a:schemeClr val="bg1">
                    <a:lumMod val="65000"/>
                  </a:schemeClr>
                </a:solidFill>
              </a:rPr>
              <a:t>Day 1</a:t>
            </a:r>
            <a:r>
              <a:rPr lang="en-US" sz="2000" dirty="0">
                <a:solidFill>
                  <a:schemeClr val="bg1">
                    <a:lumMod val="65000"/>
                  </a:schemeClr>
                </a:solidFill>
              </a:rPr>
              <a:t> - Setup Teams; Identify requirements, Identify scribe; Perform Training; </a:t>
            </a:r>
            <a:br>
              <a:rPr lang="en-US" sz="2000" dirty="0">
                <a:solidFill>
                  <a:schemeClr val="bg1">
                    <a:lumMod val="65000"/>
                  </a:schemeClr>
                </a:solidFill>
              </a:rPr>
            </a:br>
            <a:r>
              <a:rPr lang="en-US" sz="2000" dirty="0">
                <a:solidFill>
                  <a:schemeClr val="bg1">
                    <a:lumMod val="65000"/>
                  </a:schemeClr>
                </a:solidFill>
              </a:rPr>
              <a:t>Hack rest of day 😊</a:t>
            </a:r>
          </a:p>
          <a:p>
            <a:pPr fontAlgn="ctr"/>
            <a:r>
              <a:rPr lang="en-US" sz="2000" dirty="0">
                <a:solidFill>
                  <a:schemeClr val="bg1">
                    <a:lumMod val="65000"/>
                  </a:schemeClr>
                </a:solidFill>
              </a:rPr>
              <a:t>Day 2- Hack all day </a:t>
            </a:r>
            <a:r>
              <a:rPr lang="en-US" sz="2000" dirty="0">
                <a:solidFill>
                  <a:schemeClr val="bg1">
                    <a:lumMod val="65000"/>
                  </a:schemeClr>
                </a:solidFill>
                <a:sym typeface="Wingdings" panose="05000000000000000000" pitchFamily="2" charset="2"/>
              </a:rPr>
              <a:t> 3pm Team scrums</a:t>
            </a:r>
            <a:endParaRPr lang="en-US" sz="2000" dirty="0">
              <a:solidFill>
                <a:schemeClr val="bg1">
                  <a:lumMod val="65000"/>
                </a:schemeClr>
              </a:solidFill>
            </a:endParaRPr>
          </a:p>
          <a:p>
            <a:pPr fontAlgn="ctr"/>
            <a:r>
              <a:rPr lang="en-US" sz="2000" dirty="0">
                <a:solidFill>
                  <a:schemeClr val="bg1">
                    <a:lumMod val="65000"/>
                  </a:schemeClr>
                </a:solidFill>
              </a:rPr>
              <a:t>Day 3-? Hack all day </a:t>
            </a:r>
            <a:r>
              <a:rPr lang="en-US" sz="2000" dirty="0">
                <a:solidFill>
                  <a:schemeClr val="bg1">
                    <a:lumMod val="65000"/>
                  </a:schemeClr>
                </a:solidFill>
                <a:sym typeface="Wingdings" panose="05000000000000000000" pitchFamily="2" charset="2"/>
              </a:rPr>
              <a:t> </a:t>
            </a:r>
            <a:endParaRPr lang="en-US" sz="2000" dirty="0">
              <a:solidFill>
                <a:schemeClr val="bg1">
                  <a:lumMod val="65000"/>
                </a:schemeClr>
              </a:solidFill>
            </a:endParaRPr>
          </a:p>
          <a:p>
            <a:pPr fontAlgn="ctr"/>
            <a:r>
              <a:rPr lang="en-US" sz="2000" dirty="0">
                <a:solidFill>
                  <a:schemeClr val="bg1">
                    <a:lumMod val="65000"/>
                  </a:schemeClr>
                </a:solidFill>
              </a:rPr>
              <a:t>Last Day </a:t>
            </a:r>
          </a:p>
          <a:p>
            <a:pPr lvl="1" fontAlgn="ctr"/>
            <a:r>
              <a:rPr lang="en-US" sz="1200" dirty="0">
                <a:solidFill>
                  <a:schemeClr val="bg1">
                    <a:lumMod val="65000"/>
                  </a:schemeClr>
                </a:solidFill>
              </a:rPr>
              <a:t>Morning Test process; tweak as needed</a:t>
            </a:r>
          </a:p>
          <a:p>
            <a:pPr lvl="1" fontAlgn="ctr"/>
            <a:r>
              <a:rPr lang="en-US" sz="1200" dirty="0">
                <a:solidFill>
                  <a:schemeClr val="bg1">
                    <a:lumMod val="65000"/>
                  </a:schemeClr>
                </a:solidFill>
              </a:rPr>
              <a:t>Document – outline will be provided; Teams can use to share their success with their leadership</a:t>
            </a:r>
          </a:p>
          <a:p>
            <a:pPr lvl="1" fontAlgn="ctr"/>
            <a:r>
              <a:rPr lang="en-US" sz="1200" dirty="0">
                <a:solidFill>
                  <a:schemeClr val="bg1">
                    <a:lumMod val="65000"/>
                  </a:schemeClr>
                </a:solidFill>
              </a:rPr>
              <a:t>Working Lunch</a:t>
            </a:r>
          </a:p>
          <a:p>
            <a:pPr lvl="1" fontAlgn="ctr"/>
            <a:r>
              <a:rPr lang="en-US" sz="1200" dirty="0">
                <a:solidFill>
                  <a:schemeClr val="bg1">
                    <a:lumMod val="65000"/>
                  </a:schemeClr>
                </a:solidFill>
              </a:rPr>
              <a:t>Afternoon Document; Create follow-up plan (future hacks, deploy in production, work on different part of pipeline, </a:t>
            </a:r>
            <a:r>
              <a:rPr lang="en-US" sz="1200" dirty="0" err="1">
                <a:solidFill>
                  <a:schemeClr val="bg1">
                    <a:lumMod val="65000"/>
                  </a:schemeClr>
                </a:solidFill>
              </a:rPr>
              <a:t>etc</a:t>
            </a:r>
            <a:r>
              <a:rPr lang="en-US" sz="1200" dirty="0">
                <a:solidFill>
                  <a:schemeClr val="bg1">
                    <a:lumMod val="65000"/>
                  </a:schemeClr>
                </a:solidFill>
              </a:rPr>
              <a:t>) </a:t>
            </a:r>
          </a:p>
          <a:p>
            <a:pPr lvl="1" fontAlgn="ctr"/>
            <a:r>
              <a:rPr lang="en-US" sz="1200" dirty="0">
                <a:solidFill>
                  <a:schemeClr val="bg1">
                    <a:lumMod val="65000"/>
                  </a:schemeClr>
                </a:solidFill>
              </a:rPr>
              <a:t>2:30-3:30pm; 10-15 mins team presentations to all hackers and Q&amp;A from other hack teams</a:t>
            </a:r>
          </a:p>
          <a:p>
            <a:pPr lvl="1" fontAlgn="ctr"/>
            <a:r>
              <a:rPr lang="en-US" sz="1200" dirty="0">
                <a:solidFill>
                  <a:schemeClr val="bg1">
                    <a:lumMod val="65000"/>
                  </a:schemeClr>
                </a:solidFill>
              </a:rPr>
              <a:t>Provide Feedback using Event Feedback URL  </a:t>
            </a:r>
          </a:p>
          <a:p>
            <a:pPr lvl="1" fontAlgn="ctr"/>
            <a:r>
              <a:rPr lang="en-US" sz="1200" dirty="0">
                <a:solidFill>
                  <a:schemeClr val="bg1">
                    <a:lumMod val="65000"/>
                  </a:schemeClr>
                </a:solidFill>
              </a:rPr>
              <a:t>Plan Project Phase II</a:t>
            </a:r>
          </a:p>
          <a:p>
            <a:pPr fontAlgn="ctr"/>
            <a:r>
              <a:rPr lang="en-US" sz="1200" dirty="0">
                <a:solidFill>
                  <a:schemeClr val="bg1">
                    <a:lumMod val="65000"/>
                  </a:schemeClr>
                </a:solidFill>
                <a:latin typeface="+mn-lt"/>
              </a:rPr>
              <a:t>Define Post hack Schedule</a:t>
            </a:r>
          </a:p>
          <a:p>
            <a:pPr lvl="1" fontAlgn="ctr"/>
            <a:r>
              <a:rPr lang="en-US" sz="1200" dirty="0">
                <a:solidFill>
                  <a:schemeClr val="bg1">
                    <a:lumMod val="65000"/>
                  </a:schemeClr>
                </a:solidFill>
              </a:rPr>
              <a:t>Leadership team discussions of projects and priorities</a:t>
            </a:r>
          </a:p>
          <a:p>
            <a:pPr lvl="1" fontAlgn="ctr"/>
            <a:r>
              <a:rPr lang="en-US" sz="1200" dirty="0">
                <a:solidFill>
                  <a:schemeClr val="bg1">
                    <a:lumMod val="65000"/>
                  </a:schemeClr>
                </a:solidFill>
              </a:rPr>
              <a:t>Plan continued hack schedule</a:t>
            </a:r>
          </a:p>
          <a:p>
            <a:r>
              <a:rPr lang="en-US" sz="1200" dirty="0">
                <a:solidFill>
                  <a:schemeClr val="bg1">
                    <a:lumMod val="65000"/>
                  </a:schemeClr>
                </a:solidFill>
                <a:latin typeface="+mn-lt"/>
              </a:rPr>
              <a:t>4:30pm hack ends</a:t>
            </a:r>
          </a:p>
        </p:txBody>
      </p:sp>
    </p:spTree>
    <p:extLst>
      <p:ext uri="{BB962C8B-B14F-4D97-AF65-F5344CB8AC3E}">
        <p14:creationId xmlns:p14="http://schemas.microsoft.com/office/powerpoint/2010/main" val="11345423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101933"/>
          </a:xfrm>
        </p:spPr>
        <p:txBody>
          <a:bodyPr>
            <a:noAutofit/>
          </a:bodyPr>
          <a:lstStyle/>
          <a:p>
            <a:pPr algn="ctr" defTabSz="913507"/>
            <a:r>
              <a:rPr lang="en-US" altLang="ja-JP" sz="3529" dirty="0">
                <a:gradFill>
                  <a:gsLst>
                    <a:gs pos="1250">
                      <a:schemeClr val="tx2"/>
                    </a:gs>
                    <a:gs pos="100000">
                      <a:schemeClr val="tx2"/>
                    </a:gs>
                  </a:gsLst>
                  <a:lin ang="0" scaled="0"/>
                </a:gradFill>
                <a:cs typeface="Segoe UI"/>
              </a:rPr>
              <a:t>DevOps is the union of people, process, and tools </a:t>
            </a:r>
            <a:br>
              <a:rPr lang="en-US" altLang="ja-JP" sz="3529" dirty="0">
                <a:gradFill>
                  <a:gsLst>
                    <a:gs pos="1250">
                      <a:schemeClr val="tx2"/>
                    </a:gs>
                    <a:gs pos="100000">
                      <a:schemeClr val="tx2"/>
                    </a:gs>
                  </a:gsLst>
                  <a:lin ang="0" scaled="0"/>
                </a:gradFill>
                <a:cs typeface="Segoe UI"/>
              </a:rPr>
            </a:br>
            <a:r>
              <a:rPr lang="en-US" altLang="ja-JP" sz="3529" dirty="0">
                <a:gradFill>
                  <a:gsLst>
                    <a:gs pos="1250">
                      <a:schemeClr val="tx2"/>
                    </a:gs>
                    <a:gs pos="100000">
                      <a:schemeClr val="tx2"/>
                    </a:gs>
                  </a:gsLst>
                  <a:lin ang="0" scaled="0"/>
                </a:gradFill>
                <a:cs typeface="Segoe UI"/>
              </a:rPr>
              <a:t>to enable continuous delivery of value of our end uses. </a:t>
            </a:r>
            <a:endParaRPr lang="ja-JP" altLang="en-US" sz="3529" dirty="0">
              <a:gradFill>
                <a:gsLst>
                  <a:gs pos="1250">
                    <a:schemeClr val="tx2"/>
                  </a:gs>
                  <a:gs pos="100000">
                    <a:schemeClr val="tx2"/>
                  </a:gs>
                </a:gsLst>
                <a:lin ang="0" scaled="0"/>
              </a:gradFill>
            </a:endParaRPr>
          </a:p>
        </p:txBody>
      </p:sp>
      <p:grpSp>
        <p:nvGrpSpPr>
          <p:cNvPr id="8" name="Group 7"/>
          <p:cNvGrpSpPr/>
          <p:nvPr/>
        </p:nvGrpSpPr>
        <p:grpSpPr>
          <a:xfrm>
            <a:off x="4274539" y="4943389"/>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Process</a:t>
              </a:r>
              <a:endParaRPr lang="ja-JP" altLang="en-US" sz="3920" dirty="0">
                <a:ln w="0"/>
                <a:gradFill>
                  <a:gsLst>
                    <a:gs pos="1250">
                      <a:schemeClr val="bg1"/>
                    </a:gs>
                    <a:gs pos="100000">
                      <a:schemeClr val="bg1"/>
                    </a:gs>
                  </a:gsLst>
                  <a:lin ang="0" scaled="0"/>
                </a:gradFill>
              </a:endParaRPr>
            </a:p>
          </p:txBody>
        </p:sp>
      </p:grpSp>
      <p:grpSp>
        <p:nvGrpSpPr>
          <p:cNvPr id="9" name="Group 8"/>
          <p:cNvGrpSpPr/>
          <p:nvPr/>
        </p:nvGrpSpPr>
        <p:grpSpPr>
          <a:xfrm>
            <a:off x="8046854" y="4943390"/>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Tools</a:t>
              </a:r>
              <a:endParaRPr lang="ja-JP" altLang="en-US" sz="3920" dirty="0">
                <a:ln w="0"/>
                <a:gradFill>
                  <a:gsLst>
                    <a:gs pos="1250">
                      <a:schemeClr val="bg1"/>
                    </a:gs>
                    <a:gs pos="100000">
                      <a:schemeClr val="bg1"/>
                    </a:gs>
                  </a:gsLst>
                  <a:lin ang="0" scaled="0"/>
                </a:gradFill>
              </a:endParaRPr>
            </a:p>
          </p:txBody>
        </p:sp>
      </p:grpSp>
      <p:grpSp>
        <p:nvGrpSpPr>
          <p:cNvPr id="19" name="Group 18"/>
          <p:cNvGrpSpPr/>
          <p:nvPr/>
        </p:nvGrpSpPr>
        <p:grpSpPr>
          <a:xfrm>
            <a:off x="502222" y="4948600"/>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People</a:t>
              </a:r>
              <a:endParaRPr lang="ja-JP" altLang="en-US" sz="3920" dirty="0">
                <a:ln w="0"/>
                <a:gradFill>
                  <a:gsLst>
                    <a:gs pos="1250">
                      <a:schemeClr val="bg1"/>
                    </a:gs>
                    <a:gs pos="100000">
                      <a:schemeClr val="bg1"/>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06" y="1491890"/>
            <a:ext cx="1691063" cy="3026756"/>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2004" y="1863562"/>
            <a:ext cx="1303997" cy="2559869"/>
          </a:xfrm>
          <a:prstGeom prst="rect">
            <a:avLst/>
          </a:prstGeom>
        </p:spPr>
      </p:pic>
      <p:grpSp>
        <p:nvGrpSpPr>
          <p:cNvPr id="5" name="Group 4"/>
          <p:cNvGrpSpPr/>
          <p:nvPr/>
        </p:nvGrpSpPr>
        <p:grpSpPr>
          <a:xfrm>
            <a:off x="4478999" y="1490603"/>
            <a:ext cx="3234003" cy="3235117"/>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grpSp>
      <p:grpSp>
        <p:nvGrpSpPr>
          <p:cNvPr id="4" name="Group 4"/>
          <p:cNvGrpSpPr>
            <a:grpSpLocks noChangeAspect="1"/>
          </p:cNvGrpSpPr>
          <p:nvPr/>
        </p:nvGrpSpPr>
        <p:grpSpPr bwMode="auto">
          <a:xfrm>
            <a:off x="7746214" y="62135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grpSp>
      <p:sp>
        <p:nvSpPr>
          <p:cNvPr id="25" name="TextBox 24"/>
          <p:cNvSpPr txBox="1"/>
          <p:nvPr/>
        </p:nvSpPr>
        <p:spPr>
          <a:xfrm>
            <a:off x="1144463" y="2655652"/>
            <a:ext cx="751236"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tx1">
                        <a:lumMod val="50000"/>
                      </a:schemeClr>
                    </a:gs>
                    <a:gs pos="30000">
                      <a:schemeClr val="tx1">
                        <a:lumMod val="50000"/>
                      </a:schemeClr>
                    </a:gs>
                  </a:gsLst>
                  <a:lin ang="5400000" scaled="0"/>
                </a:gradFill>
              </a:rPr>
              <a:t>DEV</a:t>
            </a:r>
            <a:endParaRPr lang="ja-JP" altLang="en-US" sz="1568" b="1" dirty="0">
              <a:gradFill>
                <a:gsLst>
                  <a:gs pos="2917">
                    <a:schemeClr val="tx1">
                      <a:lumMod val="50000"/>
                    </a:schemeClr>
                  </a:gs>
                  <a:gs pos="30000">
                    <a:schemeClr val="tx1">
                      <a:lumMod val="50000"/>
                    </a:schemeClr>
                  </a:gs>
                </a:gsLst>
                <a:lin ang="5400000" scaled="0"/>
              </a:gradFill>
            </a:endParaRPr>
          </a:p>
        </p:txBody>
      </p:sp>
      <p:pic>
        <p:nvPicPr>
          <p:cNvPr id="56" name="Picture 55"/>
          <p:cNvPicPr>
            <a:picLocks/>
          </p:cNvPicPr>
          <p:nvPr/>
        </p:nvPicPr>
        <p:blipFill>
          <a:blip r:embed="rId9"/>
          <a:stretch>
            <a:fillRect/>
          </a:stretch>
        </p:blipFill>
        <p:spPr>
          <a:xfrm>
            <a:off x="2581197" y="2316989"/>
            <a:ext cx="121204" cy="134464"/>
          </a:xfrm>
          <a:prstGeom prst="rect">
            <a:avLst/>
          </a:prstGeom>
        </p:spPr>
      </p:pic>
      <p:pic>
        <p:nvPicPr>
          <p:cNvPr id="57" name="Picture 56"/>
          <p:cNvPicPr>
            <a:picLocks/>
          </p:cNvPicPr>
          <p:nvPr/>
        </p:nvPicPr>
        <p:blipFill>
          <a:blip r:embed="rId9"/>
          <a:stretch>
            <a:fillRect/>
          </a:stretch>
        </p:blipFill>
        <p:spPr>
          <a:xfrm flipH="1">
            <a:off x="2850343" y="2316989"/>
            <a:ext cx="121204" cy="134464"/>
          </a:xfrm>
          <a:prstGeom prst="rect">
            <a:avLst/>
          </a:prstGeom>
        </p:spPr>
      </p:pic>
      <p:sp>
        <p:nvSpPr>
          <p:cNvPr id="58" name="TextBox 57"/>
          <p:cNvSpPr txBox="1"/>
          <p:nvPr/>
        </p:nvSpPr>
        <p:spPr>
          <a:xfrm>
            <a:off x="2402004" y="2655652"/>
            <a:ext cx="751802"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bg1"/>
                    </a:gs>
                    <a:gs pos="30000">
                      <a:schemeClr val="bg1"/>
                    </a:gs>
                  </a:gsLst>
                  <a:lin ang="5400000" scaled="0"/>
                </a:gradFill>
              </a:rPr>
              <a:t>OPS</a:t>
            </a:r>
            <a:endParaRPr lang="ja-JP" altLang="en-US" sz="1568" b="1" dirty="0">
              <a:gradFill>
                <a:gsLst>
                  <a:gs pos="2917">
                    <a:schemeClr val="bg1"/>
                  </a:gs>
                  <a:gs pos="30000">
                    <a:schemeClr val="bg1"/>
                  </a:gs>
                </a:gsLst>
                <a:lin ang="5400000" scaled="0"/>
              </a:gradFill>
            </a:endParaRPr>
          </a:p>
        </p:txBody>
      </p:sp>
      <p:sp>
        <p:nvSpPr>
          <p:cNvPr id="3" name="TextBox 2">
            <a:extLst>
              <a:ext uri="{FF2B5EF4-FFF2-40B4-BE49-F238E27FC236}">
                <a16:creationId xmlns:a16="http://schemas.microsoft.com/office/drawing/2014/main" id="{03F88470-A6AE-48A8-B3A0-9DFD75069A7C}"/>
              </a:ext>
            </a:extLst>
          </p:cNvPr>
          <p:cNvSpPr txBox="1"/>
          <p:nvPr/>
        </p:nvSpPr>
        <p:spPr>
          <a:xfrm>
            <a:off x="1" y="5998560"/>
            <a:ext cx="12152060" cy="960263"/>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Shared Mission:</a:t>
            </a:r>
            <a:br>
              <a:rPr lang="en-US" sz="2000" b="1" dirty="0">
                <a:gradFill>
                  <a:gsLst>
                    <a:gs pos="2917">
                      <a:schemeClr val="tx1"/>
                    </a:gs>
                    <a:gs pos="30000">
                      <a:schemeClr val="tx1"/>
                    </a:gs>
                  </a:gsLst>
                  <a:lin ang="5400000" scaled="0"/>
                </a:gradFill>
              </a:rPr>
            </a:br>
            <a:r>
              <a:rPr lang="en-US" sz="2800" b="1" dirty="0">
                <a:gradFill>
                  <a:gsLst>
                    <a:gs pos="2917">
                      <a:schemeClr val="tx1"/>
                    </a:gs>
                    <a:gs pos="30000">
                      <a:schemeClr val="tx1"/>
                    </a:gs>
                  </a:gsLst>
                  <a:lin ang="5400000" scaled="0"/>
                </a:gradFill>
              </a:rPr>
              <a:t>Deliver a great product that inspires our customers to become raving fans</a:t>
            </a:r>
          </a:p>
        </p:txBody>
      </p:sp>
    </p:spTree>
    <p:extLst>
      <p:ext uri="{BB962C8B-B14F-4D97-AF65-F5344CB8AC3E}">
        <p14:creationId xmlns:p14="http://schemas.microsoft.com/office/powerpoint/2010/main" val="28141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D190E-1A0D-4AFA-95DF-7A4FEA11FB03}"/>
              </a:ext>
            </a:extLst>
          </p:cNvPr>
          <p:cNvSpPr>
            <a:spLocks noGrp="1"/>
          </p:cNvSpPr>
          <p:nvPr>
            <p:ph type="title"/>
          </p:nvPr>
        </p:nvSpPr>
        <p:spPr/>
        <p:txBody>
          <a:bodyPr/>
          <a:lstStyle/>
          <a:p>
            <a:r>
              <a:rPr lang="en-US" dirty="0"/>
              <a:t>Who Should/Must Attend/Participate</a:t>
            </a:r>
          </a:p>
        </p:txBody>
      </p:sp>
      <p:sp>
        <p:nvSpPr>
          <p:cNvPr id="3" name="Content Placeholder 2">
            <a:extLst>
              <a:ext uri="{FF2B5EF4-FFF2-40B4-BE49-F238E27FC236}">
                <a16:creationId xmlns:a16="http://schemas.microsoft.com/office/drawing/2014/main" id="{E9A64CB2-73AD-477D-ADD2-90FB78F0CF3F}"/>
              </a:ext>
            </a:extLst>
          </p:cNvPr>
          <p:cNvSpPr>
            <a:spLocks noGrp="1"/>
          </p:cNvSpPr>
          <p:nvPr>
            <p:ph idx="1"/>
          </p:nvPr>
        </p:nvSpPr>
        <p:spPr>
          <a:xfrm>
            <a:off x="388471" y="1512047"/>
            <a:ext cx="11546541" cy="5026212"/>
          </a:xfrm>
        </p:spPr>
        <p:txBody>
          <a:bodyPr>
            <a:normAutofit fontScale="85000" lnSpcReduction="20000"/>
          </a:bodyPr>
          <a:lstStyle/>
          <a:p>
            <a:r>
              <a:rPr lang="en-US" sz="3000" b="1" dirty="0"/>
              <a:t>* Management / Sr. Management Sponsor</a:t>
            </a:r>
          </a:p>
          <a:p>
            <a:r>
              <a:rPr lang="en-US" sz="2400" dirty="0"/>
              <a:t>Architects</a:t>
            </a:r>
          </a:p>
          <a:p>
            <a:r>
              <a:rPr lang="en-US" sz="2400" dirty="0"/>
              <a:t>Business Analyst</a:t>
            </a:r>
          </a:p>
          <a:p>
            <a:r>
              <a:rPr lang="en-US" sz="3000" b="1" dirty="0"/>
              <a:t>DevOps Teams </a:t>
            </a:r>
          </a:p>
          <a:p>
            <a:r>
              <a:rPr lang="en-US" sz="3000" b="1" dirty="0"/>
              <a:t>Innovation Teams</a:t>
            </a:r>
          </a:p>
          <a:p>
            <a:r>
              <a:rPr lang="en-US" sz="3000" b="1" dirty="0"/>
              <a:t>Developers </a:t>
            </a:r>
          </a:p>
          <a:p>
            <a:r>
              <a:rPr lang="en-US" sz="3000" b="1" dirty="0"/>
              <a:t>Infrastructure </a:t>
            </a:r>
          </a:p>
          <a:p>
            <a:r>
              <a:rPr lang="en-US" sz="2400" dirty="0"/>
              <a:t>Networking</a:t>
            </a:r>
          </a:p>
          <a:p>
            <a:r>
              <a:rPr lang="en-US" sz="3000" b="1" dirty="0"/>
              <a:t>Security</a:t>
            </a:r>
          </a:p>
          <a:p>
            <a:r>
              <a:rPr lang="en-US" sz="2400" dirty="0"/>
              <a:t>DBA</a:t>
            </a:r>
          </a:p>
          <a:p>
            <a:r>
              <a:rPr lang="en-US" sz="3300" b="1" dirty="0"/>
              <a:t>QA </a:t>
            </a:r>
          </a:p>
          <a:p>
            <a:r>
              <a:rPr lang="en-US" sz="2400" dirty="0"/>
              <a:t>Release Management</a:t>
            </a:r>
          </a:p>
          <a:p>
            <a:r>
              <a:rPr lang="en-US" sz="2400" dirty="0"/>
              <a:t>Management</a:t>
            </a:r>
          </a:p>
          <a:p>
            <a:pPr marL="0" indent="0">
              <a:buNone/>
            </a:pPr>
            <a:endParaRPr lang="en-US" sz="2400" dirty="0"/>
          </a:p>
        </p:txBody>
      </p:sp>
      <p:sp>
        <p:nvSpPr>
          <p:cNvPr id="4" name="Rectangle 3">
            <a:extLst>
              <a:ext uri="{FF2B5EF4-FFF2-40B4-BE49-F238E27FC236}">
                <a16:creationId xmlns:a16="http://schemas.microsoft.com/office/drawing/2014/main" id="{702C9BCB-903B-4AD6-B0E8-F8008DA87E71}"/>
              </a:ext>
            </a:extLst>
          </p:cNvPr>
          <p:cNvSpPr/>
          <p:nvPr/>
        </p:nvSpPr>
        <p:spPr>
          <a:xfrm>
            <a:off x="4553082" y="2281737"/>
            <a:ext cx="6974665" cy="2862322"/>
          </a:xfrm>
          <a:prstGeom prst="rect">
            <a:avLst/>
          </a:prstGeom>
        </p:spPr>
        <p:txBody>
          <a:bodyPr wrap="square">
            <a:spAutoFit/>
          </a:bodyPr>
          <a:lstStyle/>
          <a:p>
            <a:r>
              <a:rPr lang="en-US" sz="3600" dirty="0"/>
              <a:t>DevOps is for </a:t>
            </a:r>
            <a:r>
              <a:rPr lang="en-US" sz="3600" b="1" dirty="0"/>
              <a:t>senior architects, developers and engineers as well as the Innovation and DevOps teams &amp; leadership</a:t>
            </a:r>
            <a:r>
              <a:rPr lang="en-US" sz="3600" dirty="0"/>
              <a:t>. </a:t>
            </a:r>
          </a:p>
          <a:p>
            <a:r>
              <a:rPr lang="en-US" sz="3600" dirty="0"/>
              <a:t>- Everyone enjoys the benefits</a:t>
            </a:r>
          </a:p>
        </p:txBody>
      </p:sp>
      <p:sp>
        <p:nvSpPr>
          <p:cNvPr id="5" name="Star: 24 Points 4">
            <a:extLst>
              <a:ext uri="{FF2B5EF4-FFF2-40B4-BE49-F238E27FC236}">
                <a16:creationId xmlns:a16="http://schemas.microsoft.com/office/drawing/2014/main" id="{D347B75E-B533-4F27-9F0A-01C80E2417A2}"/>
              </a:ext>
            </a:extLst>
          </p:cNvPr>
          <p:cNvSpPr/>
          <p:nvPr/>
        </p:nvSpPr>
        <p:spPr>
          <a:xfrm>
            <a:off x="3872011" y="5051272"/>
            <a:ext cx="7561142" cy="1486987"/>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OR Else??</a:t>
            </a:r>
          </a:p>
        </p:txBody>
      </p:sp>
    </p:spTree>
    <p:extLst>
      <p:ext uri="{BB962C8B-B14F-4D97-AF65-F5344CB8AC3E}">
        <p14:creationId xmlns:p14="http://schemas.microsoft.com/office/powerpoint/2010/main" val="245280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9208"/>
          </a:xfrm>
        </p:spPr>
        <p:txBody>
          <a:bodyPr/>
          <a:lstStyle/>
          <a:p>
            <a:r>
              <a:rPr lang="en-US" dirty="0"/>
              <a:t>Role of Security in DevOps </a:t>
            </a:r>
            <a:r>
              <a:rPr lang="en-US" sz="2800" dirty="0"/>
              <a:t>aka DevSecOps</a:t>
            </a:r>
            <a:endParaRPr lang="en-US" dirty="0"/>
          </a:p>
        </p:txBody>
      </p:sp>
      <p:sp>
        <p:nvSpPr>
          <p:cNvPr id="3" name="Rectangle 2"/>
          <p:cNvSpPr/>
          <p:nvPr/>
        </p:nvSpPr>
        <p:spPr>
          <a:xfrm>
            <a:off x="457999" y="1218912"/>
            <a:ext cx="11276000" cy="738664"/>
          </a:xfrm>
          <a:prstGeom prst="rect">
            <a:avLst/>
          </a:prstGeom>
        </p:spPr>
        <p:txBody>
          <a:bodyPr wrap="square" lIns="0" tIns="0" rIns="0" bIns="0">
            <a:spAutoFit/>
          </a:bodyPr>
          <a:lstStyle/>
          <a:p>
            <a:r>
              <a:rPr lang="en-US" sz="2400" dirty="0">
                <a:latin typeface="+mj-lt"/>
              </a:rPr>
              <a:t>Incorporate security necessities into every aspect of the business; enable others to automate compliance</a:t>
            </a:r>
          </a:p>
        </p:txBody>
      </p:sp>
      <p:grpSp>
        <p:nvGrpSpPr>
          <p:cNvPr id="6" name="Group 5"/>
          <p:cNvGrpSpPr/>
          <p:nvPr/>
        </p:nvGrpSpPr>
        <p:grpSpPr>
          <a:xfrm>
            <a:off x="458001" y="2057429"/>
            <a:ext cx="5478109" cy="4388814"/>
            <a:chOff x="457200" y="2125663"/>
            <a:chExt cx="5478887" cy="4389437"/>
          </a:xfrm>
        </p:grpSpPr>
        <p:grpSp>
          <p:nvGrpSpPr>
            <p:cNvPr id="8" name="Group 7"/>
            <p:cNvGrpSpPr/>
            <p:nvPr/>
          </p:nvGrpSpPr>
          <p:grpSpPr>
            <a:xfrm>
              <a:off x="756485" y="2437957"/>
              <a:ext cx="4917175" cy="3769788"/>
              <a:chOff x="386471" y="2361235"/>
              <a:chExt cx="5614086" cy="4289918"/>
            </a:xfrm>
          </p:grpSpPr>
          <p:sp>
            <p:nvSpPr>
              <p:cNvPr id="29" name="Freeform: Shape 28"/>
              <p:cNvSpPr/>
              <p:nvPr/>
            </p:nvSpPr>
            <p:spPr bwMode="auto">
              <a:xfrm>
                <a:off x="2212987" y="2361235"/>
                <a:ext cx="2916158" cy="2622569"/>
              </a:xfrm>
              <a:custGeom>
                <a:avLst/>
                <a:gdLst>
                  <a:gd name="connsiteX0" fmla="*/ 1608881 w 3207256"/>
                  <a:gd name="connsiteY0" fmla="*/ 0 h 2884360"/>
                  <a:gd name="connsiteX1" fmla="*/ 3185075 w 3207256"/>
                  <a:gd name="connsiteY1" fmla="*/ 1284636 h 2884360"/>
                  <a:gd name="connsiteX2" fmla="*/ 3207256 w 3207256"/>
                  <a:gd name="connsiteY2" fmla="*/ 1429970 h 2884360"/>
                  <a:gd name="connsiteX3" fmla="*/ 3201669 w 3207256"/>
                  <a:gd name="connsiteY3" fmla="*/ 1426576 h 2884360"/>
                  <a:gd name="connsiteX4" fmla="*/ 2370620 w 3207256"/>
                  <a:gd name="connsiteY4" fmla="*/ 1216146 h 2884360"/>
                  <a:gd name="connsiteX5" fmla="*/ 636136 w 3207256"/>
                  <a:gd name="connsiteY5" fmla="*/ 2781371 h 2884360"/>
                  <a:gd name="connsiteX6" fmla="*/ 630935 w 3207256"/>
                  <a:gd name="connsiteY6" fmla="*/ 2884360 h 2884360"/>
                  <a:gd name="connsiteX7" fmla="*/ 585484 w 3207256"/>
                  <a:gd name="connsiteY7" fmla="*/ 2850372 h 2884360"/>
                  <a:gd name="connsiteX8" fmla="*/ 0 w 3207256"/>
                  <a:gd name="connsiteY8" fmla="*/ 1608881 h 2884360"/>
                  <a:gd name="connsiteX9" fmla="*/ 1608881 w 3207256"/>
                  <a:gd name="connsiteY9" fmla="*/ 0 h 288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256" h="2884360">
                    <a:moveTo>
                      <a:pt x="1608881" y="0"/>
                    </a:moveTo>
                    <a:cubicBezTo>
                      <a:pt x="2386371" y="0"/>
                      <a:pt x="3035053" y="551496"/>
                      <a:pt x="3185075" y="1284636"/>
                    </a:cubicBezTo>
                    <a:lnTo>
                      <a:pt x="3207256" y="1429970"/>
                    </a:lnTo>
                    <a:lnTo>
                      <a:pt x="3201669" y="1426576"/>
                    </a:lnTo>
                    <a:cubicBezTo>
                      <a:pt x="2954629" y="1292375"/>
                      <a:pt x="2671527" y="1216146"/>
                      <a:pt x="2370620" y="1216146"/>
                    </a:cubicBezTo>
                    <a:cubicBezTo>
                      <a:pt x="1467901" y="1216146"/>
                      <a:pt x="725420" y="1902207"/>
                      <a:pt x="636136" y="2781371"/>
                    </a:cubicBezTo>
                    <a:lnTo>
                      <a:pt x="630935" y="2884360"/>
                    </a:lnTo>
                    <a:lnTo>
                      <a:pt x="585484" y="2850372"/>
                    </a:lnTo>
                    <a:cubicBezTo>
                      <a:pt x="227914" y="2555279"/>
                      <a:pt x="0" y="2108696"/>
                      <a:pt x="0" y="1608881"/>
                    </a:cubicBezTo>
                    <a:cubicBezTo>
                      <a:pt x="0" y="720321"/>
                      <a:pt x="720321" y="0"/>
                      <a:pt x="160888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p:cNvSpPr/>
              <p:nvPr/>
            </p:nvSpPr>
            <p:spPr bwMode="auto">
              <a:xfrm>
                <a:off x="3677437" y="3589389"/>
                <a:ext cx="2153863" cy="2925710"/>
              </a:xfrm>
              <a:custGeom>
                <a:avLst/>
                <a:gdLst>
                  <a:gd name="connsiteX0" fmla="*/ 759986 w 2368867"/>
                  <a:gd name="connsiteY0" fmla="*/ 0 h 3217762"/>
                  <a:gd name="connsiteX1" fmla="*/ 2368867 w 2368867"/>
                  <a:gd name="connsiteY1" fmla="*/ 1608881 h 3217762"/>
                  <a:gd name="connsiteX2" fmla="*/ 759986 w 2368867"/>
                  <a:gd name="connsiteY2" fmla="*/ 3217762 h 3217762"/>
                  <a:gd name="connsiteX3" fmla="*/ 133737 w 2368867"/>
                  <a:gd name="connsiteY3" fmla="*/ 3091328 h 3217762"/>
                  <a:gd name="connsiteX4" fmla="*/ 0 w 2368867"/>
                  <a:gd name="connsiteY4" fmla="*/ 3026904 h 3217762"/>
                  <a:gd name="connsiteX5" fmla="*/ 97172 w 2368867"/>
                  <a:gd name="connsiteY5" fmla="*/ 2954240 h 3217762"/>
                  <a:gd name="connsiteX6" fmla="*/ 731639 w 2368867"/>
                  <a:gd name="connsiteY6" fmla="*/ 1608881 h 3217762"/>
                  <a:gd name="connsiteX7" fmla="*/ 97172 w 2368867"/>
                  <a:gd name="connsiteY7" fmla="*/ 263523 h 3217762"/>
                  <a:gd name="connsiteX8" fmla="*/ 0 w 2368867"/>
                  <a:gd name="connsiteY8" fmla="*/ 190859 h 3217762"/>
                  <a:gd name="connsiteX9" fmla="*/ 133737 w 2368867"/>
                  <a:gd name="connsiteY9" fmla="*/ 126434 h 3217762"/>
                  <a:gd name="connsiteX10" fmla="*/ 759986 w 2368867"/>
                  <a:gd name="connsiteY10" fmla="*/ 0 h 321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867" h="3217762">
                    <a:moveTo>
                      <a:pt x="759986" y="0"/>
                    </a:moveTo>
                    <a:cubicBezTo>
                      <a:pt x="1648546" y="0"/>
                      <a:pt x="2368867" y="720321"/>
                      <a:pt x="2368867" y="1608881"/>
                    </a:cubicBezTo>
                    <a:cubicBezTo>
                      <a:pt x="2368867" y="2497441"/>
                      <a:pt x="1648546" y="3217762"/>
                      <a:pt x="759986" y="3217762"/>
                    </a:cubicBezTo>
                    <a:cubicBezTo>
                      <a:pt x="537846" y="3217762"/>
                      <a:pt x="326221" y="3172742"/>
                      <a:pt x="133737" y="3091328"/>
                    </a:cubicBezTo>
                    <a:lnTo>
                      <a:pt x="0" y="3026904"/>
                    </a:lnTo>
                    <a:lnTo>
                      <a:pt x="97172" y="2954240"/>
                    </a:lnTo>
                    <a:cubicBezTo>
                      <a:pt x="484657" y="2634459"/>
                      <a:pt x="731639" y="2150513"/>
                      <a:pt x="731639" y="1608881"/>
                    </a:cubicBezTo>
                    <a:cubicBezTo>
                      <a:pt x="731639" y="1067249"/>
                      <a:pt x="484657" y="583304"/>
                      <a:pt x="97172" y="263523"/>
                    </a:cubicBezTo>
                    <a:lnTo>
                      <a:pt x="0" y="190859"/>
                    </a:lnTo>
                    <a:lnTo>
                      <a:pt x="133737" y="126434"/>
                    </a:lnTo>
                    <a:cubicBezTo>
                      <a:pt x="326221" y="45020"/>
                      <a:pt x="537846" y="0"/>
                      <a:pt x="759986"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p:cNvSpPr/>
              <p:nvPr/>
            </p:nvSpPr>
            <p:spPr bwMode="auto">
              <a:xfrm>
                <a:off x="1294573" y="3749462"/>
                <a:ext cx="2900007" cy="2765638"/>
              </a:xfrm>
              <a:custGeom>
                <a:avLst/>
                <a:gdLst>
                  <a:gd name="connsiteX0" fmla="*/ 879634 w 3189493"/>
                  <a:gd name="connsiteY0" fmla="*/ 0 h 3041711"/>
                  <a:gd name="connsiteX1" fmla="*/ 875489 w 3189493"/>
                  <a:gd name="connsiteY1" fmla="*/ 82079 h 3041711"/>
                  <a:gd name="connsiteX2" fmla="*/ 2618975 w 3189493"/>
                  <a:gd name="connsiteY2" fmla="*/ 1825565 h 3041711"/>
                  <a:gd name="connsiteX3" fmla="*/ 3137435 w 3189493"/>
                  <a:gd name="connsiteY3" fmla="*/ 1747181 h 3041711"/>
                  <a:gd name="connsiteX4" fmla="*/ 3189493 w 3189493"/>
                  <a:gd name="connsiteY4" fmla="*/ 1728128 h 3041711"/>
                  <a:gd name="connsiteX5" fmla="*/ 3185075 w 3189493"/>
                  <a:gd name="connsiteY5" fmla="*/ 1757076 h 3041711"/>
                  <a:gd name="connsiteX6" fmla="*/ 1608881 w 3189493"/>
                  <a:gd name="connsiteY6" fmla="*/ 3041711 h 3041711"/>
                  <a:gd name="connsiteX7" fmla="*/ 0 w 3189493"/>
                  <a:gd name="connsiteY7" fmla="*/ 1432830 h 3041711"/>
                  <a:gd name="connsiteX8" fmla="*/ 841993 w 3189493"/>
                  <a:gd name="connsiteY8" fmla="*/ 18133 h 30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9493" h="3041711">
                    <a:moveTo>
                      <a:pt x="879634" y="0"/>
                    </a:moveTo>
                    <a:lnTo>
                      <a:pt x="875489" y="82079"/>
                    </a:lnTo>
                    <a:cubicBezTo>
                      <a:pt x="875489" y="1044980"/>
                      <a:pt x="1656074" y="1825565"/>
                      <a:pt x="2618975" y="1825565"/>
                    </a:cubicBezTo>
                    <a:cubicBezTo>
                      <a:pt x="2799519" y="1825565"/>
                      <a:pt x="2973653" y="1798123"/>
                      <a:pt x="3137435" y="1747181"/>
                    </a:cubicBezTo>
                    <a:lnTo>
                      <a:pt x="3189493" y="1728128"/>
                    </a:lnTo>
                    <a:lnTo>
                      <a:pt x="3185075" y="1757076"/>
                    </a:lnTo>
                    <a:cubicBezTo>
                      <a:pt x="3035053" y="2490215"/>
                      <a:pt x="2386371" y="3041711"/>
                      <a:pt x="1608881" y="3041711"/>
                    </a:cubicBezTo>
                    <a:cubicBezTo>
                      <a:pt x="720321" y="3041711"/>
                      <a:pt x="0" y="2321390"/>
                      <a:pt x="0" y="1432830"/>
                    </a:cubicBezTo>
                    <a:cubicBezTo>
                      <a:pt x="0" y="821945"/>
                      <a:pt x="340465" y="290580"/>
                      <a:pt x="841993" y="18133"/>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2922609" y="4271446"/>
                <a:ext cx="1240954" cy="737992"/>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ctr">
                  <a:spcBef>
                    <a:spcPts val="200"/>
                  </a:spcBef>
                </a:pPr>
                <a:r>
                  <a:rPr lang="en-US" sz="2400" dirty="0">
                    <a:ln>
                      <a:noFill/>
                    </a:ln>
                    <a:solidFill>
                      <a:schemeClr val="tx2"/>
                    </a:solidFill>
                    <a:latin typeface="+mn-lt"/>
                    <a:cs typeface="Segoe UI Semibold" panose="020B0702040204020203" pitchFamily="34" charset="0"/>
                  </a:rPr>
                  <a:t>TRUST</a:t>
                </a:r>
                <a:endParaRPr lang="en-US" sz="1800" dirty="0">
                  <a:ln>
                    <a:noFill/>
                  </a:ln>
                  <a:solidFill>
                    <a:schemeClr val="tx2"/>
                  </a:solidFill>
                  <a:latin typeface="+mn-lt"/>
                  <a:cs typeface="Segoe UI Semibold" panose="020B0702040204020203" pitchFamily="34" charset="0"/>
                </a:endParaRPr>
              </a:p>
            </p:txBody>
          </p:sp>
          <p:sp>
            <p:nvSpPr>
              <p:cNvPr id="33" name="TextBox 32"/>
              <p:cNvSpPr txBox="1"/>
              <p:nvPr/>
            </p:nvSpPr>
            <p:spPr>
              <a:xfrm>
                <a:off x="2667517" y="2607733"/>
                <a:ext cx="2219802" cy="918737"/>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spcBef>
                    <a:spcPts val="200"/>
                  </a:spcBef>
                </a:pPr>
                <a:r>
                  <a:rPr lang="en-US" sz="1100" dirty="0">
                    <a:ln>
                      <a:noFill/>
                    </a:ln>
                    <a:solidFill>
                      <a:schemeClr val="bg1"/>
                    </a:solidFill>
                    <a:latin typeface="+mn-lt"/>
                  </a:rPr>
                  <a:t>Culture, politics, processes</a:t>
                </a:r>
                <a:br>
                  <a:rPr lang="en-US" sz="1100" dirty="0">
                    <a:ln>
                      <a:noFill/>
                    </a:ln>
                    <a:solidFill>
                      <a:schemeClr val="bg1"/>
                    </a:solidFill>
                    <a:latin typeface="+mn-lt"/>
                  </a:rPr>
                </a:br>
                <a:r>
                  <a:rPr lang="en-US" sz="1100" dirty="0">
                    <a:ln>
                      <a:noFill/>
                    </a:ln>
                    <a:solidFill>
                      <a:schemeClr val="bg1"/>
                    </a:solidFill>
                    <a:latin typeface="+mn-lt"/>
                  </a:rPr>
                  <a:t>&amp; laws that determine how a company should conduct itself.</a:t>
                </a:r>
              </a:p>
            </p:txBody>
          </p:sp>
          <p:sp>
            <p:nvSpPr>
              <p:cNvPr id="34" name="TextBox 33"/>
              <p:cNvSpPr txBox="1"/>
              <p:nvPr/>
            </p:nvSpPr>
            <p:spPr>
              <a:xfrm>
                <a:off x="4355742" y="4435274"/>
                <a:ext cx="1207908" cy="125535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r">
                  <a:spcBef>
                    <a:spcPts val="200"/>
                  </a:spcBef>
                </a:pPr>
                <a:r>
                  <a:rPr lang="en-US" sz="1100" dirty="0">
                    <a:ln>
                      <a:noFill/>
                    </a:ln>
                    <a:solidFill>
                      <a:schemeClr val="bg1"/>
                    </a:solidFill>
                    <a:latin typeface="+mn-lt"/>
                  </a:rPr>
                  <a:t>Effect if uncertainty on organizational objectives.</a:t>
                </a:r>
              </a:p>
            </p:txBody>
          </p:sp>
          <p:sp>
            <p:nvSpPr>
              <p:cNvPr id="35" name="TextBox 34"/>
              <p:cNvSpPr txBox="1"/>
              <p:nvPr/>
            </p:nvSpPr>
            <p:spPr>
              <a:xfrm>
                <a:off x="1732937" y="5241446"/>
                <a:ext cx="2048990" cy="85532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nSpc>
                    <a:spcPct val="90000"/>
                  </a:lnSpc>
                  <a:spcBef>
                    <a:spcPts val="200"/>
                  </a:spcBef>
                </a:pPr>
                <a:r>
                  <a:rPr lang="en-US" sz="1100" dirty="0">
                    <a:ln>
                      <a:noFill/>
                    </a:ln>
                    <a:solidFill>
                      <a:schemeClr val="bg1"/>
                    </a:solidFill>
                    <a:latin typeface="+mn-lt"/>
                  </a:rPr>
                  <a:t>Act of adhering &amp; demonstrating adherence to laws, regulations, corporate policies &amp; procedures.</a:t>
                </a:r>
              </a:p>
            </p:txBody>
          </p:sp>
          <p:sp>
            <p:nvSpPr>
              <p:cNvPr id="36" name="Rectangle 35"/>
              <p:cNvSpPr/>
              <p:nvPr/>
            </p:nvSpPr>
            <p:spPr>
              <a:xfrm>
                <a:off x="386471" y="6260268"/>
                <a:ext cx="1701278"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COMPLIANCE</a:t>
                </a:r>
              </a:p>
            </p:txBody>
          </p:sp>
          <p:sp>
            <p:nvSpPr>
              <p:cNvPr id="37" name="Rectangle 36"/>
              <p:cNvSpPr/>
              <p:nvPr/>
            </p:nvSpPr>
            <p:spPr>
              <a:xfrm>
                <a:off x="1011286" y="2361235"/>
                <a:ext cx="1784807" cy="390885"/>
              </a:xfrm>
              <a:prstGeom prst="rect">
                <a:avLst/>
              </a:prstGeom>
            </p:spPr>
            <p:txBody>
              <a:bodyPr wrap="none">
                <a:spAutoFit/>
              </a:bodyPr>
              <a:lstStyle/>
              <a:p>
                <a:r>
                  <a:rPr lang="en-US" sz="1600" dirty="0">
                    <a:solidFill>
                      <a:schemeClr val="tx2"/>
                    </a:solidFill>
                    <a:latin typeface="Segoe UI Semibold" panose="020B0702040204020203" pitchFamily="34" charset="0"/>
                    <a:cs typeface="Segoe UI Semibold" panose="020B0702040204020203" pitchFamily="34" charset="0"/>
                  </a:rPr>
                  <a:t>GOVERNANCE</a:t>
                </a:r>
              </a:p>
            </p:txBody>
          </p:sp>
          <p:sp>
            <p:nvSpPr>
              <p:cNvPr id="38" name="Rectangle 37"/>
              <p:cNvSpPr/>
              <p:nvPr/>
            </p:nvSpPr>
            <p:spPr>
              <a:xfrm>
                <a:off x="5295565" y="6260268"/>
                <a:ext cx="704992"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RISK</a:t>
                </a:r>
              </a:p>
            </p:txBody>
          </p:sp>
        </p:grpSp>
        <p:sp>
          <p:nvSpPr>
            <p:cNvPr id="43" name="Rectangle 42"/>
            <p:cNvSpPr/>
            <p:nvPr/>
          </p:nvSpPr>
          <p:spPr bwMode="auto">
            <a:xfrm>
              <a:off x="457200" y="2125663"/>
              <a:ext cx="5478887" cy="4389437"/>
            </a:xfrm>
            <a:prstGeom prst="rect">
              <a:avLst/>
            </a:prstGeom>
            <a:no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6175916" y="1989009"/>
            <a:ext cx="5558084" cy="4388814"/>
            <a:chOff x="6175927" y="2125663"/>
            <a:chExt cx="5558872" cy="4389437"/>
          </a:xfrm>
        </p:grpSpPr>
        <p:sp>
          <p:nvSpPr>
            <p:cNvPr id="5" name="TextBox 4"/>
            <p:cNvSpPr txBox="1"/>
            <p:nvPr/>
          </p:nvSpPr>
          <p:spPr>
            <a:xfrm>
              <a:off x="6175927" y="2125663"/>
              <a:ext cx="5001974" cy="307821"/>
            </a:xfrm>
            <a:prstGeom prst="rect">
              <a:avLst/>
            </a:prstGeom>
            <a:noFill/>
          </p:spPr>
          <p:txBody>
            <a:bodyPr wrap="square" lIns="0" tIns="0" rIns="0" bIns="0" rtlCol="0">
              <a:spAutoFit/>
            </a:bodyPr>
            <a:lstStyle/>
            <a:p>
              <a:pPr>
                <a:spcAft>
                  <a:spcPts val="600"/>
                </a:spcAft>
              </a:pPr>
              <a:r>
                <a:rPr lang="en-US" sz="2000" dirty="0">
                  <a:solidFill>
                    <a:schemeClr val="accent1"/>
                  </a:solidFill>
                  <a:latin typeface="Segoe UI Semibold" panose="020B0702040204020203" pitchFamily="34" charset="0"/>
                  <a:cs typeface="Segoe UI Semibold" panose="020B0702040204020203" pitchFamily="34" charset="0"/>
                </a:rPr>
                <a:t>Making the business case:</a:t>
              </a:r>
            </a:p>
          </p:txBody>
        </p:sp>
        <p:grpSp>
          <p:nvGrpSpPr>
            <p:cNvPr id="14" name="Group 13"/>
            <p:cNvGrpSpPr/>
            <p:nvPr/>
          </p:nvGrpSpPr>
          <p:grpSpPr>
            <a:xfrm>
              <a:off x="6261959" y="2523964"/>
              <a:ext cx="5472840" cy="782902"/>
              <a:chOff x="6261959" y="2523964"/>
              <a:chExt cx="5472840" cy="782902"/>
            </a:xfrm>
          </p:grpSpPr>
          <p:sp>
            <p:nvSpPr>
              <p:cNvPr id="48" name="TextBox 47"/>
              <p:cNvSpPr txBox="1"/>
              <p:nvPr/>
            </p:nvSpPr>
            <p:spPr>
              <a:xfrm>
                <a:off x="6841864" y="2523964"/>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r>
                  <a:rPr lang="en-US" sz="1800" dirty="0">
                    <a:ln>
                      <a:noFill/>
                    </a:ln>
                    <a:solidFill>
                      <a:schemeClr val="tx1"/>
                    </a:solidFill>
                    <a:latin typeface="+mn-lt"/>
                  </a:rPr>
                  <a:t>Security</a:t>
                </a:r>
              </a:p>
            </p:txBody>
          </p:sp>
          <p:grpSp>
            <p:nvGrpSpPr>
              <p:cNvPr id="7" name="Group 6"/>
              <p:cNvGrpSpPr/>
              <p:nvPr/>
            </p:nvGrpSpPr>
            <p:grpSpPr>
              <a:xfrm>
                <a:off x="6261959" y="2696681"/>
                <a:ext cx="5472840" cy="610185"/>
                <a:chOff x="6261959" y="2696681"/>
                <a:chExt cx="5472840" cy="610185"/>
              </a:xfrm>
            </p:grpSpPr>
            <p:cxnSp>
              <p:nvCxnSpPr>
                <p:cNvPr id="47" name="Straight Connector 46"/>
                <p:cNvCxnSpPr>
                  <a:cxnSpLocks/>
                </p:cNvCxnSpPr>
                <p:nvPr/>
              </p:nvCxnSpPr>
              <p:spPr>
                <a:xfrm>
                  <a:off x="6861927" y="3306866"/>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44" name="Rectangle 74"/>
                <p:cNvSpPr/>
                <p:nvPr/>
              </p:nvSpPr>
              <p:spPr>
                <a:xfrm>
                  <a:off x="6261959" y="2696681"/>
                  <a:ext cx="378872" cy="48692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nvGrpSpPr>
            <p:cNvPr id="16" name="Group 15"/>
            <p:cNvGrpSpPr/>
            <p:nvPr/>
          </p:nvGrpSpPr>
          <p:grpSpPr>
            <a:xfrm>
              <a:off x="6254339" y="4140852"/>
              <a:ext cx="5480460" cy="782900"/>
              <a:chOff x="6254339" y="4140852"/>
              <a:chExt cx="5480460" cy="782900"/>
            </a:xfrm>
          </p:grpSpPr>
          <p:sp>
            <p:nvSpPr>
              <p:cNvPr id="52" name="TextBox 51"/>
              <p:cNvSpPr txBox="1"/>
              <p:nvPr/>
            </p:nvSpPr>
            <p:spPr>
              <a:xfrm>
                <a:off x="6841864" y="4140852"/>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Availability</a:t>
                </a:r>
              </a:p>
            </p:txBody>
          </p:sp>
          <p:grpSp>
            <p:nvGrpSpPr>
              <p:cNvPr id="10" name="Group 9"/>
              <p:cNvGrpSpPr/>
              <p:nvPr/>
            </p:nvGrpSpPr>
            <p:grpSpPr>
              <a:xfrm>
                <a:off x="6254339" y="4294787"/>
                <a:ext cx="5480460" cy="628965"/>
                <a:chOff x="6254339" y="4294787"/>
                <a:chExt cx="5480460" cy="628965"/>
              </a:xfrm>
            </p:grpSpPr>
            <p:cxnSp>
              <p:nvCxnSpPr>
                <p:cNvPr id="51" name="Straight Connector 50"/>
                <p:cNvCxnSpPr>
                  <a:cxnSpLocks/>
                </p:cNvCxnSpPr>
                <p:nvPr/>
              </p:nvCxnSpPr>
              <p:spPr>
                <a:xfrm>
                  <a:off x="6861927" y="4923752"/>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66" name="Freeform 31"/>
                <p:cNvSpPr/>
                <p:nvPr/>
              </p:nvSpPr>
              <p:spPr bwMode="auto">
                <a:xfrm>
                  <a:off x="6254339" y="4294787"/>
                  <a:ext cx="394112" cy="449488"/>
                </a:xfrm>
                <a:custGeom>
                  <a:avLst/>
                  <a:gdLst/>
                  <a:ahLst/>
                  <a:cxnLst/>
                  <a:rect l="l" t="t" r="r" b="b"/>
                  <a:pathLst>
                    <a:path w="1910303" h="2178730">
                      <a:moveTo>
                        <a:pt x="1341246" y="610960"/>
                      </a:moveTo>
                      <a:cubicBezTo>
                        <a:pt x="1362500" y="606596"/>
                        <a:pt x="1385451" y="612899"/>
                        <a:pt x="1412281" y="642962"/>
                      </a:cubicBezTo>
                      <a:lnTo>
                        <a:pt x="1489863" y="751576"/>
                      </a:lnTo>
                      <a:cubicBezTo>
                        <a:pt x="1500853" y="770971"/>
                        <a:pt x="1558393" y="802004"/>
                        <a:pt x="1487923" y="873766"/>
                      </a:cubicBezTo>
                      <a:cubicBezTo>
                        <a:pt x="1220914" y="1078064"/>
                        <a:pt x="1052821" y="1286241"/>
                        <a:pt x="892486" y="1519632"/>
                      </a:cubicBezTo>
                      <a:cubicBezTo>
                        <a:pt x="840118" y="1595920"/>
                        <a:pt x="779993" y="1575232"/>
                        <a:pt x="741202" y="1515753"/>
                      </a:cubicBezTo>
                      <a:cubicBezTo>
                        <a:pt x="631942" y="1388390"/>
                        <a:pt x="526561" y="1276543"/>
                        <a:pt x="407602" y="1162757"/>
                      </a:cubicBezTo>
                      <a:cubicBezTo>
                        <a:pt x="379802" y="1117501"/>
                        <a:pt x="375277" y="1099399"/>
                        <a:pt x="434756" y="1026990"/>
                      </a:cubicBezTo>
                      <a:lnTo>
                        <a:pt x="504579" y="957167"/>
                      </a:lnTo>
                      <a:cubicBezTo>
                        <a:pt x="538844" y="928073"/>
                        <a:pt x="600263" y="920315"/>
                        <a:pt x="636467" y="980441"/>
                      </a:cubicBezTo>
                      <a:lnTo>
                        <a:pt x="795509" y="1139482"/>
                      </a:lnTo>
                      <a:cubicBezTo>
                        <a:pt x="912527" y="1003068"/>
                        <a:pt x="1021788" y="810409"/>
                        <a:pt x="1280393" y="642962"/>
                      </a:cubicBezTo>
                      <a:cubicBezTo>
                        <a:pt x="1300434" y="630355"/>
                        <a:pt x="1319991" y="615324"/>
                        <a:pt x="1341246" y="610960"/>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5"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7" y="2095220"/>
                        <a:pt x="4474" y="2013200"/>
                      </a:cubicBezTo>
                      <a:lnTo>
                        <a:pt x="0" y="559222"/>
                      </a:lnTo>
                      <a:close/>
                    </a:path>
                  </a:pathLst>
                </a:custGeom>
                <a:noFill/>
                <a:ln>
                  <a:solidFill>
                    <a:schemeClr val="tx2"/>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600" dirty="0"/>
                </a:p>
              </p:txBody>
            </p:sp>
          </p:grpSp>
        </p:grpSp>
        <p:grpSp>
          <p:nvGrpSpPr>
            <p:cNvPr id="11" name="Group 10"/>
            <p:cNvGrpSpPr/>
            <p:nvPr/>
          </p:nvGrpSpPr>
          <p:grpSpPr>
            <a:xfrm>
              <a:off x="6197358" y="4949296"/>
              <a:ext cx="5537441" cy="782899"/>
              <a:chOff x="6197358" y="4949296"/>
              <a:chExt cx="5537441" cy="782899"/>
            </a:xfrm>
          </p:grpSpPr>
          <p:sp>
            <p:nvSpPr>
              <p:cNvPr id="53" name="TextBox 52"/>
              <p:cNvSpPr txBox="1"/>
              <p:nvPr/>
            </p:nvSpPr>
            <p:spPr>
              <a:xfrm>
                <a:off x="6841864" y="4949296"/>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Integrity</a:t>
                </a:r>
              </a:p>
            </p:txBody>
          </p:sp>
          <p:cxnSp>
            <p:nvCxnSpPr>
              <p:cNvPr id="39" name="Straight Connector 38"/>
              <p:cNvCxnSpPr>
                <a:cxnSpLocks/>
              </p:cNvCxnSpPr>
              <p:nvPr/>
            </p:nvCxnSpPr>
            <p:spPr>
              <a:xfrm>
                <a:off x="6861927" y="5732195"/>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197358" y="5098018"/>
                <a:ext cx="508072" cy="491252"/>
                <a:chOff x="6205096" y="5116412"/>
                <a:chExt cx="470024" cy="454464"/>
              </a:xfrm>
            </p:grpSpPr>
            <p:grpSp>
              <p:nvGrpSpPr>
                <p:cNvPr id="76" name="Group 75"/>
                <p:cNvGrpSpPr/>
                <p:nvPr/>
              </p:nvGrpSpPr>
              <p:grpSpPr>
                <a:xfrm>
                  <a:off x="6205096" y="5290046"/>
                  <a:ext cx="470024" cy="280830"/>
                  <a:chOff x="879475" y="3667616"/>
                  <a:chExt cx="4283075" cy="2559051"/>
                </a:xfrm>
                <a:noFill/>
              </p:grpSpPr>
              <p:sp>
                <p:nvSpPr>
                  <p:cNvPr id="77" name="Freeform 5"/>
                  <p:cNvSpPr>
                    <a:spLocks/>
                  </p:cNvSpPr>
                  <p:nvPr/>
                </p:nvSpPr>
                <p:spPr bwMode="auto">
                  <a:xfrm>
                    <a:off x="879475" y="3667616"/>
                    <a:ext cx="1878013" cy="2559050"/>
                  </a:xfrm>
                  <a:custGeom>
                    <a:avLst/>
                    <a:gdLst>
                      <a:gd name="T0" fmla="*/ 1 w 674"/>
                      <a:gd name="T1" fmla="*/ 273 h 919"/>
                      <a:gd name="T2" fmla="*/ 1 w 674"/>
                      <a:gd name="T3" fmla="*/ 69 h 919"/>
                      <a:gd name="T4" fmla="*/ 46 w 674"/>
                      <a:gd name="T5" fmla="*/ 6 h 919"/>
                      <a:gd name="T6" fmla="*/ 119 w 674"/>
                      <a:gd name="T7" fmla="*/ 46 h 919"/>
                      <a:gd name="T8" fmla="*/ 126 w 674"/>
                      <a:gd name="T9" fmla="*/ 129 h 919"/>
                      <a:gd name="T10" fmla="*/ 136 w 674"/>
                      <a:gd name="T11" fmla="*/ 326 h 919"/>
                      <a:gd name="T12" fmla="*/ 169 w 674"/>
                      <a:gd name="T13" fmla="*/ 434 h 919"/>
                      <a:gd name="T14" fmla="*/ 174 w 674"/>
                      <a:gd name="T15" fmla="*/ 441 h 919"/>
                      <a:gd name="T16" fmla="*/ 355 w 674"/>
                      <a:gd name="T17" fmla="*/ 621 h 919"/>
                      <a:gd name="T18" fmla="*/ 419 w 674"/>
                      <a:gd name="T19" fmla="*/ 617 h 919"/>
                      <a:gd name="T20" fmla="*/ 415 w 674"/>
                      <a:gd name="T21" fmla="*/ 551 h 919"/>
                      <a:gd name="T22" fmla="*/ 254 w 674"/>
                      <a:gd name="T23" fmla="*/ 390 h 919"/>
                      <a:gd name="T24" fmla="*/ 265 w 674"/>
                      <a:gd name="T25" fmla="*/ 266 h 919"/>
                      <a:gd name="T26" fmla="*/ 350 w 674"/>
                      <a:gd name="T27" fmla="*/ 278 h 919"/>
                      <a:gd name="T28" fmla="*/ 614 w 674"/>
                      <a:gd name="T29" fmla="*/ 542 h 919"/>
                      <a:gd name="T30" fmla="*/ 673 w 674"/>
                      <a:gd name="T31" fmla="*/ 692 h 919"/>
                      <a:gd name="T32" fmla="*/ 673 w 674"/>
                      <a:gd name="T33" fmla="*/ 898 h 919"/>
                      <a:gd name="T34" fmla="*/ 653 w 674"/>
                      <a:gd name="T35" fmla="*/ 918 h 919"/>
                      <a:gd name="T36" fmla="*/ 307 w 674"/>
                      <a:gd name="T37" fmla="*/ 918 h 919"/>
                      <a:gd name="T38" fmla="*/ 288 w 674"/>
                      <a:gd name="T39" fmla="*/ 909 h 919"/>
                      <a:gd name="T40" fmla="*/ 230 w 674"/>
                      <a:gd name="T41" fmla="*/ 822 h 919"/>
                      <a:gd name="T42" fmla="*/ 42 w 674"/>
                      <a:gd name="T43" fmla="*/ 579 h 919"/>
                      <a:gd name="T44" fmla="*/ 1 w 674"/>
                      <a:gd name="T45" fmla="*/ 455 h 919"/>
                      <a:gd name="T46" fmla="*/ 1 w 674"/>
                      <a:gd name="T47" fmla="*/ 2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919">
                        <a:moveTo>
                          <a:pt x="1" y="273"/>
                        </a:moveTo>
                        <a:cubicBezTo>
                          <a:pt x="1" y="205"/>
                          <a:pt x="1" y="137"/>
                          <a:pt x="1" y="69"/>
                        </a:cubicBezTo>
                        <a:cubicBezTo>
                          <a:pt x="1" y="38"/>
                          <a:pt x="20" y="11"/>
                          <a:pt x="46" y="6"/>
                        </a:cubicBezTo>
                        <a:cubicBezTo>
                          <a:pt x="76" y="0"/>
                          <a:pt x="110" y="17"/>
                          <a:pt x="119" y="46"/>
                        </a:cubicBezTo>
                        <a:cubicBezTo>
                          <a:pt x="127" y="73"/>
                          <a:pt x="124" y="101"/>
                          <a:pt x="126" y="129"/>
                        </a:cubicBezTo>
                        <a:cubicBezTo>
                          <a:pt x="129" y="195"/>
                          <a:pt x="135" y="260"/>
                          <a:pt x="136" y="326"/>
                        </a:cubicBezTo>
                        <a:cubicBezTo>
                          <a:pt x="137" y="366"/>
                          <a:pt x="147" y="402"/>
                          <a:pt x="169" y="434"/>
                        </a:cubicBezTo>
                        <a:cubicBezTo>
                          <a:pt x="171" y="436"/>
                          <a:pt x="172" y="439"/>
                          <a:pt x="174" y="441"/>
                        </a:cubicBezTo>
                        <a:cubicBezTo>
                          <a:pt x="234" y="501"/>
                          <a:pt x="294" y="562"/>
                          <a:pt x="355" y="621"/>
                        </a:cubicBezTo>
                        <a:cubicBezTo>
                          <a:pt x="370" y="636"/>
                          <a:pt x="406" y="633"/>
                          <a:pt x="419" y="617"/>
                        </a:cubicBezTo>
                        <a:cubicBezTo>
                          <a:pt x="438" y="596"/>
                          <a:pt x="437" y="573"/>
                          <a:pt x="415" y="551"/>
                        </a:cubicBezTo>
                        <a:cubicBezTo>
                          <a:pt x="361" y="497"/>
                          <a:pt x="308" y="442"/>
                          <a:pt x="254" y="390"/>
                        </a:cubicBezTo>
                        <a:cubicBezTo>
                          <a:pt x="220" y="357"/>
                          <a:pt x="219" y="297"/>
                          <a:pt x="265" y="266"/>
                        </a:cubicBezTo>
                        <a:cubicBezTo>
                          <a:pt x="287" y="252"/>
                          <a:pt x="329" y="256"/>
                          <a:pt x="350" y="278"/>
                        </a:cubicBezTo>
                        <a:cubicBezTo>
                          <a:pt x="439" y="365"/>
                          <a:pt x="528" y="452"/>
                          <a:pt x="614" y="542"/>
                        </a:cubicBezTo>
                        <a:cubicBezTo>
                          <a:pt x="653" y="583"/>
                          <a:pt x="674" y="633"/>
                          <a:pt x="673" y="692"/>
                        </a:cubicBezTo>
                        <a:cubicBezTo>
                          <a:pt x="672" y="760"/>
                          <a:pt x="673" y="829"/>
                          <a:pt x="673" y="898"/>
                        </a:cubicBezTo>
                        <a:cubicBezTo>
                          <a:pt x="673" y="913"/>
                          <a:pt x="669" y="919"/>
                          <a:pt x="653" y="918"/>
                        </a:cubicBezTo>
                        <a:cubicBezTo>
                          <a:pt x="538" y="918"/>
                          <a:pt x="422" y="918"/>
                          <a:pt x="307" y="918"/>
                        </a:cubicBezTo>
                        <a:cubicBezTo>
                          <a:pt x="299" y="918"/>
                          <a:pt x="291" y="919"/>
                          <a:pt x="288" y="909"/>
                        </a:cubicBezTo>
                        <a:cubicBezTo>
                          <a:pt x="278" y="873"/>
                          <a:pt x="251" y="849"/>
                          <a:pt x="230" y="822"/>
                        </a:cubicBezTo>
                        <a:cubicBezTo>
                          <a:pt x="168" y="740"/>
                          <a:pt x="107" y="658"/>
                          <a:pt x="42" y="579"/>
                        </a:cubicBezTo>
                        <a:cubicBezTo>
                          <a:pt x="11" y="542"/>
                          <a:pt x="0" y="502"/>
                          <a:pt x="1" y="455"/>
                        </a:cubicBezTo>
                        <a:cubicBezTo>
                          <a:pt x="2" y="394"/>
                          <a:pt x="1" y="333"/>
                          <a:pt x="1" y="273"/>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78" name="Freeform 6"/>
                  <p:cNvSpPr>
                    <a:spLocks/>
                  </p:cNvSpPr>
                  <p:nvPr/>
                </p:nvSpPr>
                <p:spPr bwMode="auto">
                  <a:xfrm>
                    <a:off x="3282950" y="3681904"/>
                    <a:ext cx="1879600" cy="2544763"/>
                  </a:xfrm>
                  <a:custGeom>
                    <a:avLst/>
                    <a:gdLst>
                      <a:gd name="T0" fmla="*/ 674 w 675"/>
                      <a:gd name="T1" fmla="*/ 271 h 914"/>
                      <a:gd name="T2" fmla="*/ 674 w 675"/>
                      <a:gd name="T3" fmla="*/ 487 h 914"/>
                      <a:gd name="T4" fmla="*/ 642 w 675"/>
                      <a:gd name="T5" fmla="*/ 563 h 914"/>
                      <a:gd name="T6" fmla="*/ 484 w 675"/>
                      <a:gd name="T7" fmla="*/ 767 h 914"/>
                      <a:gd name="T8" fmla="*/ 404 w 675"/>
                      <a:gd name="T9" fmla="*/ 869 h 914"/>
                      <a:gd name="T10" fmla="*/ 391 w 675"/>
                      <a:gd name="T11" fmla="*/ 895 h 914"/>
                      <a:gd name="T12" fmla="*/ 368 w 675"/>
                      <a:gd name="T13" fmla="*/ 913 h 914"/>
                      <a:gd name="T14" fmla="*/ 24 w 675"/>
                      <a:gd name="T15" fmla="*/ 913 h 914"/>
                      <a:gd name="T16" fmla="*/ 2 w 675"/>
                      <a:gd name="T17" fmla="*/ 891 h 914"/>
                      <a:gd name="T18" fmla="*/ 3 w 675"/>
                      <a:gd name="T19" fmla="*/ 675 h 914"/>
                      <a:gd name="T20" fmla="*/ 66 w 675"/>
                      <a:gd name="T21" fmla="*/ 531 h 914"/>
                      <a:gd name="T22" fmla="*/ 316 w 675"/>
                      <a:gd name="T23" fmla="*/ 281 h 914"/>
                      <a:gd name="T24" fmla="*/ 391 w 675"/>
                      <a:gd name="T25" fmla="*/ 256 h 914"/>
                      <a:gd name="T26" fmla="*/ 425 w 675"/>
                      <a:gd name="T27" fmla="*/ 380 h 914"/>
                      <a:gd name="T28" fmla="*/ 260 w 675"/>
                      <a:gd name="T29" fmla="*/ 545 h 914"/>
                      <a:gd name="T30" fmla="*/ 244 w 675"/>
                      <a:gd name="T31" fmla="*/ 588 h 914"/>
                      <a:gd name="T32" fmla="*/ 282 w 675"/>
                      <a:gd name="T33" fmla="*/ 627 h 914"/>
                      <a:gd name="T34" fmla="*/ 324 w 675"/>
                      <a:gd name="T35" fmla="*/ 613 h 914"/>
                      <a:gd name="T36" fmla="*/ 499 w 675"/>
                      <a:gd name="T37" fmla="*/ 438 h 914"/>
                      <a:gd name="T38" fmla="*/ 542 w 675"/>
                      <a:gd name="T39" fmla="*/ 326 h 914"/>
                      <a:gd name="T40" fmla="*/ 551 w 675"/>
                      <a:gd name="T41" fmla="*/ 117 h 914"/>
                      <a:gd name="T42" fmla="*/ 554 w 675"/>
                      <a:gd name="T43" fmla="*/ 57 h 914"/>
                      <a:gd name="T44" fmla="*/ 617 w 675"/>
                      <a:gd name="T45" fmla="*/ 1 h 914"/>
                      <a:gd name="T46" fmla="*/ 674 w 675"/>
                      <a:gd name="T47" fmla="*/ 59 h 914"/>
                      <a:gd name="T48" fmla="*/ 674 w 675"/>
                      <a:gd name="T49" fmla="*/ 271 h 914"/>
                      <a:gd name="T50" fmla="*/ 674 w 675"/>
                      <a:gd name="T51" fmla="*/ 271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5" h="914">
                        <a:moveTo>
                          <a:pt x="674" y="271"/>
                        </a:moveTo>
                        <a:cubicBezTo>
                          <a:pt x="674" y="343"/>
                          <a:pt x="675" y="415"/>
                          <a:pt x="674" y="487"/>
                        </a:cubicBezTo>
                        <a:cubicBezTo>
                          <a:pt x="674" y="516"/>
                          <a:pt x="659" y="540"/>
                          <a:pt x="642" y="563"/>
                        </a:cubicBezTo>
                        <a:cubicBezTo>
                          <a:pt x="590" y="631"/>
                          <a:pt x="536" y="699"/>
                          <a:pt x="484" y="767"/>
                        </a:cubicBezTo>
                        <a:cubicBezTo>
                          <a:pt x="457" y="801"/>
                          <a:pt x="431" y="835"/>
                          <a:pt x="404" y="869"/>
                        </a:cubicBezTo>
                        <a:cubicBezTo>
                          <a:pt x="398" y="877"/>
                          <a:pt x="391" y="885"/>
                          <a:pt x="391" y="895"/>
                        </a:cubicBezTo>
                        <a:cubicBezTo>
                          <a:pt x="391" y="913"/>
                          <a:pt x="381" y="913"/>
                          <a:pt x="368" y="913"/>
                        </a:cubicBezTo>
                        <a:cubicBezTo>
                          <a:pt x="253" y="913"/>
                          <a:pt x="139" y="913"/>
                          <a:pt x="24" y="913"/>
                        </a:cubicBezTo>
                        <a:cubicBezTo>
                          <a:pt x="6" y="914"/>
                          <a:pt x="1" y="908"/>
                          <a:pt x="2" y="891"/>
                        </a:cubicBezTo>
                        <a:cubicBezTo>
                          <a:pt x="2" y="819"/>
                          <a:pt x="0" y="747"/>
                          <a:pt x="3" y="675"/>
                        </a:cubicBezTo>
                        <a:cubicBezTo>
                          <a:pt x="5" y="620"/>
                          <a:pt x="27" y="571"/>
                          <a:pt x="66" y="531"/>
                        </a:cubicBezTo>
                        <a:cubicBezTo>
                          <a:pt x="149" y="448"/>
                          <a:pt x="233" y="365"/>
                          <a:pt x="316" y="281"/>
                        </a:cubicBezTo>
                        <a:cubicBezTo>
                          <a:pt x="337" y="259"/>
                          <a:pt x="359" y="247"/>
                          <a:pt x="391" y="256"/>
                        </a:cubicBezTo>
                        <a:cubicBezTo>
                          <a:pt x="450" y="274"/>
                          <a:pt x="463" y="341"/>
                          <a:pt x="425" y="380"/>
                        </a:cubicBezTo>
                        <a:cubicBezTo>
                          <a:pt x="371" y="436"/>
                          <a:pt x="315" y="490"/>
                          <a:pt x="260" y="545"/>
                        </a:cubicBezTo>
                        <a:cubicBezTo>
                          <a:pt x="248" y="557"/>
                          <a:pt x="240" y="571"/>
                          <a:pt x="244" y="588"/>
                        </a:cubicBezTo>
                        <a:cubicBezTo>
                          <a:pt x="249" y="608"/>
                          <a:pt x="260" y="623"/>
                          <a:pt x="282" y="627"/>
                        </a:cubicBezTo>
                        <a:cubicBezTo>
                          <a:pt x="298" y="629"/>
                          <a:pt x="313" y="624"/>
                          <a:pt x="324" y="613"/>
                        </a:cubicBezTo>
                        <a:cubicBezTo>
                          <a:pt x="382" y="555"/>
                          <a:pt x="442" y="498"/>
                          <a:pt x="499" y="438"/>
                        </a:cubicBezTo>
                        <a:cubicBezTo>
                          <a:pt x="527" y="407"/>
                          <a:pt x="541" y="368"/>
                          <a:pt x="542" y="326"/>
                        </a:cubicBezTo>
                        <a:cubicBezTo>
                          <a:pt x="544" y="256"/>
                          <a:pt x="546" y="186"/>
                          <a:pt x="551" y="117"/>
                        </a:cubicBezTo>
                        <a:cubicBezTo>
                          <a:pt x="552" y="97"/>
                          <a:pt x="554" y="77"/>
                          <a:pt x="554" y="57"/>
                        </a:cubicBezTo>
                        <a:cubicBezTo>
                          <a:pt x="555" y="23"/>
                          <a:pt x="581" y="0"/>
                          <a:pt x="617" y="1"/>
                        </a:cubicBezTo>
                        <a:cubicBezTo>
                          <a:pt x="650" y="2"/>
                          <a:pt x="674" y="27"/>
                          <a:pt x="674" y="59"/>
                        </a:cubicBezTo>
                        <a:cubicBezTo>
                          <a:pt x="674" y="130"/>
                          <a:pt x="674" y="201"/>
                          <a:pt x="674" y="271"/>
                        </a:cubicBezTo>
                        <a:cubicBezTo>
                          <a:pt x="674" y="271"/>
                          <a:pt x="674" y="271"/>
                          <a:pt x="674" y="271"/>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grpSp>
            <p:sp>
              <p:nvSpPr>
                <p:cNvPr id="81" name="Freeform: Shape 80"/>
                <p:cNvSpPr/>
                <p:nvPr/>
              </p:nvSpPr>
              <p:spPr bwMode="auto">
                <a:xfrm>
                  <a:off x="6339713" y="5116412"/>
                  <a:ext cx="200790" cy="200443"/>
                </a:xfrm>
                <a:custGeom>
                  <a:avLst/>
                  <a:gdLst>
                    <a:gd name="connsiteX0" fmla="*/ 112590 w 225179"/>
                    <a:gd name="connsiteY0" fmla="*/ 88329 h 224790"/>
                    <a:gd name="connsiteX1" fmla="*/ 88482 w 225179"/>
                    <a:gd name="connsiteY1" fmla="*/ 112395 h 224790"/>
                    <a:gd name="connsiteX2" fmla="*/ 112590 w 225179"/>
                    <a:gd name="connsiteY2" fmla="*/ 136462 h 224790"/>
                    <a:gd name="connsiteX3" fmla="*/ 136698 w 225179"/>
                    <a:gd name="connsiteY3" fmla="*/ 112395 h 224790"/>
                    <a:gd name="connsiteX4" fmla="*/ 112590 w 225179"/>
                    <a:gd name="connsiteY4" fmla="*/ 88329 h 224790"/>
                    <a:gd name="connsiteX5" fmla="*/ 112590 w 225179"/>
                    <a:gd name="connsiteY5" fmla="*/ 64263 h 224790"/>
                    <a:gd name="connsiteX6" fmla="*/ 160806 w 225179"/>
                    <a:gd name="connsiteY6" fmla="*/ 112395 h 224790"/>
                    <a:gd name="connsiteX7" fmla="*/ 112590 w 225179"/>
                    <a:gd name="connsiteY7" fmla="*/ 160528 h 224790"/>
                    <a:gd name="connsiteX8" fmla="*/ 64373 w 225179"/>
                    <a:gd name="connsiteY8" fmla="*/ 112395 h 224790"/>
                    <a:gd name="connsiteX9" fmla="*/ 112590 w 225179"/>
                    <a:gd name="connsiteY9" fmla="*/ 64263 h 224790"/>
                    <a:gd name="connsiteX10" fmla="*/ 112590 w 225179"/>
                    <a:gd name="connsiteY10" fmla="*/ 45322 h 224790"/>
                    <a:gd name="connsiteX11" fmla="*/ 45401 w 225179"/>
                    <a:gd name="connsiteY11" fmla="*/ 112395 h 224790"/>
                    <a:gd name="connsiteX12" fmla="*/ 112590 w 225179"/>
                    <a:gd name="connsiteY12" fmla="*/ 179468 h 224790"/>
                    <a:gd name="connsiteX13" fmla="*/ 179779 w 225179"/>
                    <a:gd name="connsiteY13" fmla="*/ 112395 h 224790"/>
                    <a:gd name="connsiteX14" fmla="*/ 112590 w 225179"/>
                    <a:gd name="connsiteY14" fmla="*/ 45322 h 224790"/>
                    <a:gd name="connsiteX15" fmla="*/ 112590 w 225179"/>
                    <a:gd name="connsiteY15" fmla="*/ 0 h 224790"/>
                    <a:gd name="connsiteX16" fmla="*/ 128784 w 225179"/>
                    <a:gd name="connsiteY16" fmla="*/ 1282 h 224790"/>
                    <a:gd name="connsiteX17" fmla="*/ 177600 w 225179"/>
                    <a:gd name="connsiteY17" fmla="*/ 26883 h 224790"/>
                    <a:gd name="connsiteX18" fmla="*/ 180901 w 225179"/>
                    <a:gd name="connsiteY18" fmla="*/ 23317 h 224790"/>
                    <a:gd name="connsiteX19" fmla="*/ 202443 w 225179"/>
                    <a:gd name="connsiteY19" fmla="*/ 44872 h 224790"/>
                    <a:gd name="connsiteX20" fmla="*/ 224241 w 225179"/>
                    <a:gd name="connsiteY20" fmla="*/ 98569 h 224790"/>
                    <a:gd name="connsiteX21" fmla="*/ 225179 w 225179"/>
                    <a:gd name="connsiteY21" fmla="*/ 112395 h 224790"/>
                    <a:gd name="connsiteX22" fmla="*/ 224206 w 225179"/>
                    <a:gd name="connsiteY22" fmla="*/ 126330 h 224790"/>
                    <a:gd name="connsiteX23" fmla="*/ 222031 w 225179"/>
                    <a:gd name="connsiteY23" fmla="*/ 127150 h 224790"/>
                    <a:gd name="connsiteX24" fmla="*/ 221989 w 225179"/>
                    <a:gd name="connsiteY24" fmla="*/ 127140 h 224790"/>
                    <a:gd name="connsiteX25" fmla="*/ 202343 w 225179"/>
                    <a:gd name="connsiteY25" fmla="*/ 179916 h 224790"/>
                    <a:gd name="connsiteX26" fmla="*/ 181134 w 225179"/>
                    <a:gd name="connsiteY26" fmla="*/ 201419 h 224790"/>
                    <a:gd name="connsiteX27" fmla="*/ 128684 w 225179"/>
                    <a:gd name="connsiteY27" fmla="*/ 223512 h 224790"/>
                    <a:gd name="connsiteX28" fmla="*/ 112590 w 225179"/>
                    <a:gd name="connsiteY28" fmla="*/ 224790 h 224790"/>
                    <a:gd name="connsiteX29" fmla="*/ 96810 w 225179"/>
                    <a:gd name="connsiteY29" fmla="*/ 223584 h 224790"/>
                    <a:gd name="connsiteX30" fmla="*/ 43965 w 225179"/>
                    <a:gd name="connsiteY30" fmla="*/ 201236 h 224790"/>
                    <a:gd name="connsiteX31" fmla="*/ 22630 w 225179"/>
                    <a:gd name="connsiteY31" fmla="*/ 179778 h 224790"/>
                    <a:gd name="connsiteX32" fmla="*/ 1064 w 225179"/>
                    <a:gd name="connsiteY32" fmla="*/ 127044 h 224790"/>
                    <a:gd name="connsiteX33" fmla="*/ 0 w 225179"/>
                    <a:gd name="connsiteY33" fmla="*/ 112395 h 224790"/>
                    <a:gd name="connsiteX34" fmla="*/ 990 w 225179"/>
                    <a:gd name="connsiteY34" fmla="*/ 97929 h 224790"/>
                    <a:gd name="connsiteX35" fmla="*/ 24088 w 225179"/>
                    <a:gd name="connsiteY35" fmla="*/ 47163 h 224790"/>
                    <a:gd name="connsiteX36" fmla="*/ 22218 w 225179"/>
                    <a:gd name="connsiteY36" fmla="*/ 45681 h 224790"/>
                    <a:gd name="connsiteX37" fmla="*/ 43040 w 225179"/>
                    <a:gd name="connsiteY37" fmla="*/ 24122 h 224790"/>
                    <a:gd name="connsiteX38" fmla="*/ 96497 w 225179"/>
                    <a:gd name="connsiteY38" fmla="*/ 1968 h 224790"/>
                    <a:gd name="connsiteX39" fmla="*/ 96365 w 225179"/>
                    <a:gd name="connsiteY39" fmla="*/ 1299 h 224790"/>
                    <a:gd name="connsiteX40" fmla="*/ 112590 w 225179"/>
                    <a:gd name="connsiteY40"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179" h="224790">
                      <a:moveTo>
                        <a:pt x="112590" y="88329"/>
                      </a:moveTo>
                      <a:cubicBezTo>
                        <a:pt x="99275" y="88329"/>
                        <a:pt x="88482" y="99104"/>
                        <a:pt x="88482" y="112395"/>
                      </a:cubicBezTo>
                      <a:cubicBezTo>
                        <a:pt x="88482" y="125687"/>
                        <a:pt x="99275" y="136462"/>
                        <a:pt x="112590" y="136462"/>
                      </a:cubicBezTo>
                      <a:cubicBezTo>
                        <a:pt x="125904" y="136462"/>
                        <a:pt x="136698" y="125687"/>
                        <a:pt x="136698" y="112395"/>
                      </a:cubicBezTo>
                      <a:cubicBezTo>
                        <a:pt x="136698" y="99104"/>
                        <a:pt x="125904" y="88329"/>
                        <a:pt x="112590" y="88329"/>
                      </a:cubicBezTo>
                      <a:close/>
                      <a:moveTo>
                        <a:pt x="112590" y="64263"/>
                      </a:moveTo>
                      <a:cubicBezTo>
                        <a:pt x="139219" y="64263"/>
                        <a:pt x="160806" y="85812"/>
                        <a:pt x="160806" y="112395"/>
                      </a:cubicBezTo>
                      <a:cubicBezTo>
                        <a:pt x="160806" y="138979"/>
                        <a:pt x="139219" y="160528"/>
                        <a:pt x="112590" y="160528"/>
                      </a:cubicBezTo>
                      <a:cubicBezTo>
                        <a:pt x="85961" y="160528"/>
                        <a:pt x="64373" y="138979"/>
                        <a:pt x="64373" y="112395"/>
                      </a:cubicBezTo>
                      <a:cubicBezTo>
                        <a:pt x="64373" y="85812"/>
                        <a:pt x="85961" y="64263"/>
                        <a:pt x="112590" y="64263"/>
                      </a:cubicBezTo>
                      <a:close/>
                      <a:moveTo>
                        <a:pt x="112590" y="45322"/>
                      </a:moveTo>
                      <a:cubicBezTo>
                        <a:pt x="75482" y="45322"/>
                        <a:pt x="45401" y="75352"/>
                        <a:pt x="45401" y="112395"/>
                      </a:cubicBezTo>
                      <a:cubicBezTo>
                        <a:pt x="45401" y="149439"/>
                        <a:pt x="75482" y="179468"/>
                        <a:pt x="112590" y="179468"/>
                      </a:cubicBezTo>
                      <a:cubicBezTo>
                        <a:pt x="149697" y="179468"/>
                        <a:pt x="179779" y="149439"/>
                        <a:pt x="179779" y="112395"/>
                      </a:cubicBezTo>
                      <a:cubicBezTo>
                        <a:pt x="179779" y="75352"/>
                        <a:pt x="149697" y="45322"/>
                        <a:pt x="112590" y="45322"/>
                      </a:cubicBezTo>
                      <a:close/>
                      <a:moveTo>
                        <a:pt x="112590" y="0"/>
                      </a:moveTo>
                      <a:cubicBezTo>
                        <a:pt x="118095" y="0"/>
                        <a:pt x="123508" y="395"/>
                        <a:pt x="128784" y="1282"/>
                      </a:cubicBezTo>
                      <a:cubicBezTo>
                        <a:pt x="134433" y="39796"/>
                        <a:pt x="173072" y="31711"/>
                        <a:pt x="177600" y="26883"/>
                      </a:cubicBezTo>
                      <a:lnTo>
                        <a:pt x="180901" y="23317"/>
                      </a:lnTo>
                      <a:cubicBezTo>
                        <a:pt x="189102" y="29399"/>
                        <a:pt x="196320" y="36701"/>
                        <a:pt x="202443" y="44872"/>
                      </a:cubicBezTo>
                      <a:cubicBezTo>
                        <a:pt x="179219" y="81941"/>
                        <a:pt x="216924" y="99510"/>
                        <a:pt x="224241" y="98569"/>
                      </a:cubicBezTo>
                      <a:cubicBezTo>
                        <a:pt x="224892" y="103093"/>
                        <a:pt x="225179" y="107711"/>
                        <a:pt x="225179" y="112395"/>
                      </a:cubicBezTo>
                      <a:cubicBezTo>
                        <a:pt x="225179" y="117119"/>
                        <a:pt x="224887" y="121775"/>
                        <a:pt x="224206" y="126330"/>
                      </a:cubicBezTo>
                      <a:cubicBezTo>
                        <a:pt x="223393" y="126555"/>
                        <a:pt x="222665" y="126832"/>
                        <a:pt x="222031" y="127150"/>
                      </a:cubicBezTo>
                      <a:lnTo>
                        <a:pt x="221989" y="127140"/>
                      </a:lnTo>
                      <a:cubicBezTo>
                        <a:pt x="185405" y="139683"/>
                        <a:pt x="195177" y="170124"/>
                        <a:pt x="202343" y="179916"/>
                      </a:cubicBezTo>
                      <a:cubicBezTo>
                        <a:pt x="196365" y="188077"/>
                        <a:pt x="189181" y="195280"/>
                        <a:pt x="181134" y="201419"/>
                      </a:cubicBezTo>
                      <a:cubicBezTo>
                        <a:pt x="145562" y="180227"/>
                        <a:pt x="128359" y="215434"/>
                        <a:pt x="128684" y="223512"/>
                      </a:cubicBezTo>
                      <a:cubicBezTo>
                        <a:pt x="123441" y="224401"/>
                        <a:pt x="118061" y="224790"/>
                        <a:pt x="112590" y="224790"/>
                      </a:cubicBezTo>
                      <a:cubicBezTo>
                        <a:pt x="107229" y="224790"/>
                        <a:pt x="101956" y="224416"/>
                        <a:pt x="96810" y="223584"/>
                      </a:cubicBezTo>
                      <a:cubicBezTo>
                        <a:pt x="86520" y="183894"/>
                        <a:pt x="51839" y="194816"/>
                        <a:pt x="43965" y="201236"/>
                      </a:cubicBezTo>
                      <a:cubicBezTo>
                        <a:pt x="35845" y="195168"/>
                        <a:pt x="28698" y="187901"/>
                        <a:pt x="22630" y="179778"/>
                      </a:cubicBezTo>
                      <a:cubicBezTo>
                        <a:pt x="43989" y="144528"/>
                        <a:pt x="9828" y="127224"/>
                        <a:pt x="1064" y="127044"/>
                      </a:cubicBezTo>
                      <a:cubicBezTo>
                        <a:pt x="323" y="122260"/>
                        <a:pt x="0" y="117365"/>
                        <a:pt x="0" y="112395"/>
                      </a:cubicBezTo>
                      <a:cubicBezTo>
                        <a:pt x="0" y="107491"/>
                        <a:pt x="315" y="102659"/>
                        <a:pt x="990" y="97929"/>
                      </a:cubicBezTo>
                      <a:cubicBezTo>
                        <a:pt x="40460" y="89949"/>
                        <a:pt x="29305" y="51351"/>
                        <a:pt x="24088" y="47163"/>
                      </a:cubicBezTo>
                      <a:lnTo>
                        <a:pt x="22218" y="45681"/>
                      </a:lnTo>
                      <a:cubicBezTo>
                        <a:pt x="28077" y="37527"/>
                        <a:pt x="35130" y="30306"/>
                        <a:pt x="43040" y="24122"/>
                      </a:cubicBezTo>
                      <a:cubicBezTo>
                        <a:pt x="80314" y="47138"/>
                        <a:pt x="97789" y="8708"/>
                        <a:pt x="96497" y="1968"/>
                      </a:cubicBezTo>
                      <a:lnTo>
                        <a:pt x="96365" y="1299"/>
                      </a:lnTo>
                      <a:cubicBezTo>
                        <a:pt x="101649" y="397"/>
                        <a:pt x="107073" y="0"/>
                        <a:pt x="112590" y="0"/>
                      </a:cubicBezTo>
                      <a:close/>
                    </a:path>
                  </a:pathLst>
                </a:custGeom>
                <a:no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2" rIns="45702" bIns="91403"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649" fontAlgn="base">
                    <a:spcBef>
                      <a:spcPct val="0"/>
                    </a:spcBef>
                    <a:spcAft>
                      <a:spcPct val="0"/>
                    </a:spcAft>
                  </a:pPr>
                  <a:endParaRPr lang="en-US" sz="1600" dirty="0" err="1">
                    <a:solidFill>
                      <a:schemeClr val="tx1"/>
                    </a:solidFill>
                    <a:latin typeface="Segoe UI" pitchFamily="34" charset="0"/>
                    <a:ea typeface="Segoe UI" pitchFamily="34" charset="0"/>
                    <a:cs typeface="Segoe UI" pitchFamily="34" charset="0"/>
                  </a:endParaRPr>
                </a:p>
              </p:txBody>
            </p:sp>
          </p:grpSp>
        </p:grpSp>
        <p:grpSp>
          <p:nvGrpSpPr>
            <p:cNvPr id="15" name="Group 14"/>
            <p:cNvGrpSpPr/>
            <p:nvPr/>
          </p:nvGrpSpPr>
          <p:grpSpPr>
            <a:xfrm>
              <a:off x="6221209" y="3332408"/>
              <a:ext cx="5513588" cy="782901"/>
              <a:chOff x="6221209" y="3332408"/>
              <a:chExt cx="5513588" cy="782901"/>
            </a:xfrm>
          </p:grpSpPr>
          <p:sp>
            <p:nvSpPr>
              <p:cNvPr id="50" name="TextBox 49"/>
              <p:cNvSpPr txBox="1"/>
              <p:nvPr/>
            </p:nvSpPr>
            <p:spPr>
              <a:xfrm>
                <a:off x="6841864" y="3332408"/>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Confidentiality</a:t>
                </a:r>
              </a:p>
            </p:txBody>
          </p:sp>
          <p:grpSp>
            <p:nvGrpSpPr>
              <p:cNvPr id="9" name="Group 8"/>
              <p:cNvGrpSpPr/>
              <p:nvPr/>
            </p:nvGrpSpPr>
            <p:grpSpPr>
              <a:xfrm>
                <a:off x="6221209" y="3535974"/>
                <a:ext cx="5513588" cy="579335"/>
                <a:chOff x="6221209" y="3535974"/>
                <a:chExt cx="5513588" cy="579335"/>
              </a:xfrm>
            </p:grpSpPr>
            <p:cxnSp>
              <p:nvCxnSpPr>
                <p:cNvPr id="49" name="Straight Connector 48"/>
                <p:cNvCxnSpPr>
                  <a:cxnSpLocks/>
                </p:cNvCxnSpPr>
                <p:nvPr/>
              </p:nvCxnSpPr>
              <p:spPr>
                <a:xfrm>
                  <a:off x="6861925" y="4115309"/>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6221209" y="3535974"/>
                  <a:ext cx="460372" cy="350226"/>
                  <a:chOff x="5067901" y="2585083"/>
                  <a:chExt cx="2126766" cy="1617929"/>
                </a:xfrm>
                <a:noFill/>
              </p:grpSpPr>
              <p:sp>
                <p:nvSpPr>
                  <p:cNvPr id="87" name="Freeform 18"/>
                  <p:cNvSpPr/>
                  <p:nvPr/>
                </p:nvSpPr>
                <p:spPr bwMode="auto">
                  <a:xfrm>
                    <a:off x="5067901" y="2585083"/>
                    <a:ext cx="2126766" cy="1617929"/>
                  </a:xfrm>
                  <a:custGeom>
                    <a:avLst/>
                    <a:gdLst>
                      <a:gd name="connsiteX0" fmla="*/ 78396 w 2126766"/>
                      <a:gd name="connsiteY0" fmla="*/ 346301 h 1617929"/>
                      <a:gd name="connsiteX1" fmla="*/ 1729418 w 2126766"/>
                      <a:gd name="connsiteY1" fmla="*/ 346301 h 1617929"/>
                      <a:gd name="connsiteX2" fmla="*/ 1807814 w 2126766"/>
                      <a:gd name="connsiteY2" fmla="*/ 424697 h 1617929"/>
                      <a:gd name="connsiteX3" fmla="*/ 2126766 w 2126766"/>
                      <a:gd name="connsiteY3" fmla="*/ 1533399 h 1617929"/>
                      <a:gd name="connsiteX4" fmla="*/ 2036103 w 2126766"/>
                      <a:gd name="connsiteY4" fmla="*/ 1614862 h 1617929"/>
                      <a:gd name="connsiteX5" fmla="*/ 394282 w 2126766"/>
                      <a:gd name="connsiteY5" fmla="*/ 1617929 h 1617929"/>
                      <a:gd name="connsiteX6" fmla="*/ 303619 w 2126766"/>
                      <a:gd name="connsiteY6" fmla="*/ 1530333 h 1617929"/>
                      <a:gd name="connsiteX7" fmla="*/ 0 w 2126766"/>
                      <a:gd name="connsiteY7" fmla="*/ 424697 h 1617929"/>
                      <a:gd name="connsiteX8" fmla="*/ 78396 w 2126766"/>
                      <a:gd name="connsiteY8" fmla="*/ 346301 h 1617929"/>
                      <a:gd name="connsiteX9" fmla="*/ 1659811 w 2126766"/>
                      <a:gd name="connsiteY9" fmla="*/ 0 h 1617929"/>
                      <a:gd name="connsiteX10" fmla="*/ 2068650 w 2126766"/>
                      <a:gd name="connsiteY10" fmla="*/ 0 h 1617929"/>
                      <a:gd name="connsiteX11" fmla="*/ 2126765 w 2126766"/>
                      <a:gd name="connsiteY11" fmla="*/ 58115 h 1617929"/>
                      <a:gd name="connsiteX12" fmla="*/ 2126765 w 2126766"/>
                      <a:gd name="connsiteY12" fmla="*/ 287577 h 1617929"/>
                      <a:gd name="connsiteX13" fmla="*/ 2126765 w 2126766"/>
                      <a:gd name="connsiteY13" fmla="*/ 301834 h 1617929"/>
                      <a:gd name="connsiteX14" fmla="*/ 2126765 w 2126766"/>
                      <a:gd name="connsiteY14" fmla="*/ 1370978 h 1617929"/>
                      <a:gd name="connsiteX15" fmla="*/ 1840096 w 2126766"/>
                      <a:gd name="connsiteY15" fmla="*/ 397272 h 1617929"/>
                      <a:gd name="connsiteX16" fmla="*/ 1760300 w 2126766"/>
                      <a:gd name="connsiteY16" fmla="*/ 317575 h 1617929"/>
                      <a:gd name="connsiteX17" fmla="*/ 318951 w 2126766"/>
                      <a:gd name="connsiteY17" fmla="*/ 317575 h 1617929"/>
                      <a:gd name="connsiteX18" fmla="*/ 318951 w 2126766"/>
                      <a:gd name="connsiteY18" fmla="*/ 287577 h 1617929"/>
                      <a:gd name="connsiteX19" fmla="*/ 405855 w 2126766"/>
                      <a:gd name="connsiteY19" fmla="*/ 200673 h 1617929"/>
                      <a:gd name="connsiteX20" fmla="*/ 1601696 w 2126766"/>
                      <a:gd name="connsiteY20" fmla="*/ 200673 h 1617929"/>
                      <a:gd name="connsiteX21" fmla="*/ 1601696 w 2126766"/>
                      <a:gd name="connsiteY21" fmla="*/ 58115 h 1617929"/>
                      <a:gd name="connsiteX22" fmla="*/ 1659811 w 2126766"/>
                      <a:gd name="connsiteY22" fmla="*/ 0 h 161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6766" h="1617929">
                        <a:moveTo>
                          <a:pt x="78396" y="346301"/>
                        </a:moveTo>
                        <a:lnTo>
                          <a:pt x="1729418" y="346301"/>
                        </a:lnTo>
                        <a:cubicBezTo>
                          <a:pt x="1772715" y="346301"/>
                          <a:pt x="1792479" y="378333"/>
                          <a:pt x="1807814" y="424697"/>
                        </a:cubicBezTo>
                        <a:cubicBezTo>
                          <a:pt x="1927421" y="790176"/>
                          <a:pt x="2047028" y="1183255"/>
                          <a:pt x="2126766" y="1533399"/>
                        </a:cubicBezTo>
                        <a:cubicBezTo>
                          <a:pt x="2126766" y="1576697"/>
                          <a:pt x="2079400" y="1614862"/>
                          <a:pt x="2036103" y="1614862"/>
                        </a:cubicBezTo>
                        <a:lnTo>
                          <a:pt x="394282" y="1617929"/>
                        </a:lnTo>
                        <a:cubicBezTo>
                          <a:pt x="350985" y="1617929"/>
                          <a:pt x="318953" y="1588965"/>
                          <a:pt x="303619" y="1530333"/>
                        </a:cubicBezTo>
                        <a:lnTo>
                          <a:pt x="0" y="424697"/>
                        </a:lnTo>
                        <a:cubicBezTo>
                          <a:pt x="0" y="381400"/>
                          <a:pt x="35099" y="346301"/>
                          <a:pt x="78396" y="346301"/>
                        </a:cubicBezTo>
                        <a:close/>
                        <a:moveTo>
                          <a:pt x="1659811" y="0"/>
                        </a:moveTo>
                        <a:lnTo>
                          <a:pt x="2068650" y="0"/>
                        </a:lnTo>
                        <a:cubicBezTo>
                          <a:pt x="2100746" y="0"/>
                          <a:pt x="2126765" y="26019"/>
                          <a:pt x="2126765" y="58115"/>
                        </a:cubicBezTo>
                        <a:lnTo>
                          <a:pt x="2126765" y="287577"/>
                        </a:lnTo>
                        <a:lnTo>
                          <a:pt x="2126765" y="301834"/>
                        </a:lnTo>
                        <a:lnTo>
                          <a:pt x="2126765" y="1370978"/>
                        </a:lnTo>
                        <a:cubicBezTo>
                          <a:pt x="2049093" y="1055774"/>
                          <a:pt x="1944595" y="716187"/>
                          <a:pt x="1840096" y="397272"/>
                        </a:cubicBezTo>
                        <a:cubicBezTo>
                          <a:pt x="1824488" y="350138"/>
                          <a:pt x="1804371" y="317575"/>
                          <a:pt x="1760300" y="317575"/>
                        </a:cubicBezTo>
                        <a:lnTo>
                          <a:pt x="318951" y="317575"/>
                        </a:lnTo>
                        <a:lnTo>
                          <a:pt x="318951" y="287577"/>
                        </a:lnTo>
                        <a:cubicBezTo>
                          <a:pt x="318951" y="239582"/>
                          <a:pt x="357859" y="200673"/>
                          <a:pt x="405855" y="200673"/>
                        </a:cubicBezTo>
                        <a:lnTo>
                          <a:pt x="1601696" y="200673"/>
                        </a:lnTo>
                        <a:lnTo>
                          <a:pt x="1601696" y="58115"/>
                        </a:lnTo>
                        <a:cubicBezTo>
                          <a:pt x="1601696" y="26019"/>
                          <a:pt x="1627715" y="0"/>
                          <a:pt x="1659811" y="0"/>
                        </a:cubicBezTo>
                        <a:close/>
                      </a:path>
                    </a:pathLst>
                  </a:custGeom>
                  <a:grp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err="1">
                      <a:ln>
                        <a:solidFill>
                          <a:schemeClr val="bg1">
                            <a:alpha val="0"/>
                          </a:schemeClr>
                        </a:solidFill>
                      </a:ln>
                      <a:solidFill>
                        <a:schemeClr val="tx1"/>
                      </a:solidFill>
                    </a:endParaRPr>
                  </a:p>
                </p:txBody>
              </p:sp>
              <p:sp>
                <p:nvSpPr>
                  <p:cNvPr id="88" name="Rectangle 74"/>
                  <p:cNvSpPr/>
                  <p:nvPr/>
                </p:nvSpPr>
                <p:spPr>
                  <a:xfrm>
                    <a:off x="5840005" y="3215640"/>
                    <a:ext cx="582558" cy="748696"/>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grpSp>
          <p:nvGrpSpPr>
            <p:cNvPr id="12" name="Group 11"/>
            <p:cNvGrpSpPr/>
            <p:nvPr/>
          </p:nvGrpSpPr>
          <p:grpSpPr>
            <a:xfrm>
              <a:off x="6277703" y="5757739"/>
              <a:ext cx="5437033" cy="757361"/>
              <a:chOff x="6277703" y="5757739"/>
              <a:chExt cx="5437033" cy="757361"/>
            </a:xfrm>
          </p:grpSpPr>
          <p:sp>
            <p:nvSpPr>
              <p:cNvPr id="40" name="TextBox 39"/>
              <p:cNvSpPr txBox="1"/>
              <p:nvPr/>
            </p:nvSpPr>
            <p:spPr>
              <a:xfrm>
                <a:off x="6841864" y="5757739"/>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Privacy</a:t>
                </a:r>
              </a:p>
            </p:txBody>
          </p:sp>
          <p:sp>
            <p:nvSpPr>
              <p:cNvPr id="89" name="Freeform 164"/>
              <p:cNvSpPr>
                <a:spLocks noEditPoints="1"/>
              </p:cNvSpPr>
              <p:nvPr/>
            </p:nvSpPr>
            <p:spPr bwMode="black">
              <a:xfrm>
                <a:off x="6277703" y="5895613"/>
                <a:ext cx="347382" cy="4816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82293" tIns="41147" rIns="82293" bIns="4114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a:p>
            </p:txBody>
          </p:sp>
        </p:grpSp>
      </p:grpSp>
      <p:sp>
        <p:nvSpPr>
          <p:cNvPr id="18" name="Rectangle 17"/>
          <p:cNvSpPr/>
          <p:nvPr/>
        </p:nvSpPr>
        <p:spPr bwMode="auto">
          <a:xfrm>
            <a:off x="865" y="195747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11734002" y="173976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84129F5B-2088-471A-A576-90F699777D93}"/>
              </a:ext>
            </a:extLst>
          </p:cNvPr>
          <p:cNvSpPr txBox="1"/>
          <p:nvPr/>
        </p:nvSpPr>
        <p:spPr>
          <a:xfrm>
            <a:off x="209775" y="6269184"/>
            <a:ext cx="11741972" cy="461665"/>
          </a:xfrm>
          <a:prstGeom prst="rect">
            <a:avLst/>
          </a:prstGeom>
          <a:noFill/>
        </p:spPr>
        <p:txBody>
          <a:bodyPr wrap="square" rtlCol="0">
            <a:spAutoFit/>
          </a:bodyPr>
          <a:lstStyle/>
          <a:p>
            <a:pPr algn="ctr"/>
            <a:r>
              <a:rPr lang="en-US" sz="2400" b="1" dirty="0"/>
              <a:t>Help build a product that will inspire our customers to become raving fans</a:t>
            </a:r>
          </a:p>
        </p:txBody>
      </p:sp>
    </p:spTree>
    <p:extLst>
      <p:ext uri="{BB962C8B-B14F-4D97-AF65-F5344CB8AC3E}">
        <p14:creationId xmlns:p14="http://schemas.microsoft.com/office/powerpoint/2010/main" val="827624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750" fill="hold"/>
                                        <p:tgtEl>
                                          <p:spTgt spid="17"/>
                                        </p:tgtEl>
                                        <p:attrNameLst>
                                          <p:attrName>ppt_x</p:attrName>
                                        </p:attrNameLst>
                                      </p:cBhvr>
                                      <p:tavLst>
                                        <p:tav tm="0">
                                          <p:val>
                                            <p:strVal val="1+#ppt_w/2"/>
                                          </p:val>
                                        </p:tav>
                                        <p:tav tm="100000">
                                          <p:val>
                                            <p:strVal val="#ppt_x"/>
                                          </p:val>
                                        </p:tav>
                                      </p:tavLst>
                                    </p:anim>
                                    <p:anim calcmode="lin" valueType="num">
                                      <p:cBhvr additive="base">
                                        <p:cTn id="16"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2889</TotalTime>
  <Words>2813</Words>
  <Application>Microsoft Office PowerPoint</Application>
  <PresentationFormat>Widescreen</PresentationFormat>
  <Paragraphs>368</Paragraphs>
  <Slides>24</Slides>
  <Notes>24</Notes>
  <HiddenSlides>6</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40" baseType="lpstr">
      <vt:lpstr>メイリオ</vt:lpstr>
      <vt:lpstr>游ゴシック</vt:lpstr>
      <vt:lpstr>游ゴシック Light</vt:lpstr>
      <vt:lpstr>Arial</vt:lpstr>
      <vt:lpstr>BonvenoCF-Light</vt:lpstr>
      <vt:lpstr>Calibri</vt:lpstr>
      <vt:lpstr>Calibri Light</vt:lpstr>
      <vt:lpstr>Segoe UI</vt:lpstr>
      <vt:lpstr>Segoe UI Black</vt:lpstr>
      <vt:lpstr>Segoe UI Light</vt:lpstr>
      <vt:lpstr>Segoe UI Semibold</vt:lpstr>
      <vt:lpstr>Segoe UI Semilight</vt:lpstr>
      <vt:lpstr>Trebuchet MS</vt:lpstr>
      <vt:lpstr>Wingdings</vt:lpstr>
      <vt:lpstr>Office Theme</vt:lpstr>
      <vt:lpstr>think-cell Slide</vt:lpstr>
      <vt:lpstr>PowerPoint Presentation</vt:lpstr>
      <vt:lpstr>DevOps How To Put Value For All Into A Value Stream Mapping</vt:lpstr>
      <vt:lpstr>immersive | multi-day hack | code side-by-side with a Microsoft engineer | implement a given Azure scenario you saw today!</vt:lpstr>
      <vt:lpstr>Azure  Red Shirt  Dev Tour ‘17</vt:lpstr>
      <vt:lpstr>DevOps</vt:lpstr>
      <vt:lpstr>Kickstart Your DevOps Journey</vt:lpstr>
      <vt:lpstr>DevOps is the union of people, process, and tools  to enable continuous delivery of value of our end uses. </vt:lpstr>
      <vt:lpstr>Who Should/Must Attend/Participate</vt:lpstr>
      <vt:lpstr>Role of Security in DevOps aka DevSecOps</vt:lpstr>
      <vt:lpstr>Roles and Responsibilities</vt:lpstr>
      <vt:lpstr>Value Stream Mapping</vt:lpstr>
      <vt:lpstr>Expected results</vt:lpstr>
      <vt:lpstr>Introduction to the VSM</vt:lpstr>
      <vt:lpstr>Hackathon / Hackfest</vt:lpstr>
      <vt:lpstr>DevOps Practices</vt:lpstr>
      <vt:lpstr>Before DevOps</vt:lpstr>
      <vt:lpstr>Workflow Tracking</vt:lpstr>
      <vt:lpstr>After  DevOps</vt:lpstr>
      <vt:lpstr>Release Cycle: 18 months  4 weeks Hotfix: 6 week  Same Day Investment: 3 weeks</vt:lpstr>
      <vt:lpstr>Making it real</vt:lpstr>
      <vt:lpstr>Security</vt:lpstr>
      <vt:lpstr>PowerPoint Presentation</vt:lpstr>
      <vt:lpstr>Azure Security Center</vt:lpstr>
      <vt:lpstr>Let’s Take a 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dc:creator>
  <cp:lastModifiedBy>Dan Stolts</cp:lastModifiedBy>
  <cp:revision>38</cp:revision>
  <dcterms:created xsi:type="dcterms:W3CDTF">2017-09-27T00:55:18Z</dcterms:created>
  <dcterms:modified xsi:type="dcterms:W3CDTF">2017-10-16T00:12:19Z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2017-09-26T19:55:33.2221067-05:00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